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5" r:id="rId4"/>
    <p:sldId id="258" r:id="rId5"/>
    <p:sldId id="266" r:id="rId6"/>
    <p:sldId id="267" r:id="rId7"/>
    <p:sldId id="259" r:id="rId8"/>
    <p:sldId id="268" r:id="rId9"/>
    <p:sldId id="260" r:id="rId10"/>
    <p:sldId id="269" r:id="rId11"/>
    <p:sldId id="263" r:id="rId12"/>
    <p:sldId id="264" r:id="rId13"/>
    <p:sldId id="261" r:id="rId14"/>
    <p:sldId id="262" r:id="rId15"/>
    <p:sldId id="271"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6" d="100"/>
          <a:sy n="96" d="100"/>
        </p:scale>
        <p:origin x="180"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535CB6-437B-4FFF-B719-383E6160F7BF}"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68045530-C262-4153-8E27-89BEC8B015E9}">
      <dgm:prSet/>
      <dgm:spPr/>
      <dgm:t>
        <a:bodyPr/>
        <a:lstStyle/>
        <a:p>
          <a:pPr>
            <a:lnSpc>
              <a:spcPct val="100000"/>
            </a:lnSpc>
            <a:defRPr b="1"/>
          </a:pPr>
          <a:r>
            <a:rPr lang="en-CA" b="1" i="0" dirty="0"/>
            <a:t>Data fetching control</a:t>
          </a:r>
          <a:endParaRPr lang="en-US" dirty="0"/>
        </a:p>
      </dgm:t>
    </dgm:pt>
    <dgm:pt modelId="{174DEC72-396A-47D1-93DD-D3D053B60980}" type="parTrans" cxnId="{6C7A10A0-CFD5-42F7-9326-F78E723DEA26}">
      <dgm:prSet/>
      <dgm:spPr/>
      <dgm:t>
        <a:bodyPr/>
        <a:lstStyle/>
        <a:p>
          <a:endParaRPr lang="en-US"/>
        </a:p>
      </dgm:t>
    </dgm:pt>
    <dgm:pt modelId="{431BC234-CD0B-435B-90EA-1CBAE27340F6}" type="sibTrans" cxnId="{6C7A10A0-CFD5-42F7-9326-F78E723DEA26}">
      <dgm:prSet/>
      <dgm:spPr/>
      <dgm:t>
        <a:bodyPr/>
        <a:lstStyle/>
        <a:p>
          <a:endParaRPr lang="en-US"/>
        </a:p>
      </dgm:t>
    </dgm:pt>
    <dgm:pt modelId="{E50D14B3-98DE-4D71-B182-AA82C376720F}">
      <dgm:prSet/>
      <dgm:spPr/>
      <dgm:t>
        <a:bodyPr/>
        <a:lstStyle/>
        <a:p>
          <a:pPr>
            <a:lnSpc>
              <a:spcPct val="100000"/>
            </a:lnSpc>
          </a:pPr>
          <a:r>
            <a:rPr lang="en-US" dirty="0" err="1"/>
            <a:t>GraphQL</a:t>
          </a:r>
          <a:r>
            <a:rPr lang="en-US" dirty="0"/>
            <a:t> provide better performance for amount of needed data, because it was designed to allow the client to ask for only the data it needs.</a:t>
          </a:r>
        </a:p>
      </dgm:t>
    </dgm:pt>
    <dgm:pt modelId="{5F9B7B1C-D710-4DE6-90FD-790F8DFFB6D0}" type="parTrans" cxnId="{C6164C10-FCC8-4A21-BF8E-D4F470A77A2D}">
      <dgm:prSet/>
      <dgm:spPr/>
      <dgm:t>
        <a:bodyPr/>
        <a:lstStyle/>
        <a:p>
          <a:endParaRPr lang="en-US"/>
        </a:p>
      </dgm:t>
    </dgm:pt>
    <dgm:pt modelId="{F49A43FA-FDB7-4A66-97FC-DAF2E32CC0F1}" type="sibTrans" cxnId="{C6164C10-FCC8-4A21-BF8E-D4F470A77A2D}">
      <dgm:prSet/>
      <dgm:spPr/>
      <dgm:t>
        <a:bodyPr/>
        <a:lstStyle/>
        <a:p>
          <a:endParaRPr lang="en-US"/>
        </a:p>
      </dgm:t>
    </dgm:pt>
    <dgm:pt modelId="{B8748385-81A2-4F81-9212-7CF8509A82BF}">
      <dgm:prSet/>
      <dgm:spPr/>
      <dgm:t>
        <a:bodyPr/>
        <a:lstStyle/>
        <a:p>
          <a:pPr>
            <a:lnSpc>
              <a:spcPct val="100000"/>
            </a:lnSpc>
            <a:defRPr b="1"/>
          </a:pPr>
          <a:r>
            <a:rPr lang="en-CA" b="1" i="0" dirty="0"/>
            <a:t>Using multiple data sources</a:t>
          </a:r>
          <a:endParaRPr lang="en-US" dirty="0"/>
        </a:p>
      </dgm:t>
    </dgm:pt>
    <dgm:pt modelId="{1A9BC8D2-B337-4BA1-9045-6E9972756EE4}" type="parTrans" cxnId="{17BCB422-ABEF-48FB-9F84-427AE07E596D}">
      <dgm:prSet/>
      <dgm:spPr/>
      <dgm:t>
        <a:bodyPr/>
        <a:lstStyle/>
        <a:p>
          <a:endParaRPr lang="en-US"/>
        </a:p>
      </dgm:t>
    </dgm:pt>
    <dgm:pt modelId="{ED6EE5D2-65BD-4F6B-BA58-B30808215044}" type="sibTrans" cxnId="{17BCB422-ABEF-48FB-9F84-427AE07E596D}">
      <dgm:prSet/>
      <dgm:spPr/>
      <dgm:t>
        <a:bodyPr/>
        <a:lstStyle/>
        <a:p>
          <a:endParaRPr lang="en-US"/>
        </a:p>
      </dgm:t>
    </dgm:pt>
    <dgm:pt modelId="{EF744D1B-B2E2-45A6-928D-97C2E613759B}">
      <dgm:prSet/>
      <dgm:spPr/>
      <dgm:t>
        <a:bodyPr/>
        <a:lstStyle/>
        <a:p>
          <a:pPr>
            <a:lnSpc>
              <a:spcPct val="100000"/>
            </a:lnSpc>
          </a:pPr>
          <a:r>
            <a:rPr lang="en-CA" dirty="0"/>
            <a:t>Less http calls compared to rest which need more calls to access different entities. Graph can ask for data from multiple entities in one call. </a:t>
          </a:r>
          <a:endParaRPr lang="en-US" dirty="0"/>
        </a:p>
      </dgm:t>
    </dgm:pt>
    <dgm:pt modelId="{03ABC489-64E0-4BD9-8FB7-048CE7A99399}" type="parTrans" cxnId="{733FFC36-5782-4206-B2E1-AE7BCC2258D6}">
      <dgm:prSet/>
      <dgm:spPr/>
      <dgm:t>
        <a:bodyPr/>
        <a:lstStyle/>
        <a:p>
          <a:endParaRPr lang="en-US"/>
        </a:p>
      </dgm:t>
    </dgm:pt>
    <dgm:pt modelId="{24D199F8-2056-4195-8A22-9A8CE5718FF9}" type="sibTrans" cxnId="{733FFC36-5782-4206-B2E1-AE7BCC2258D6}">
      <dgm:prSet/>
      <dgm:spPr/>
      <dgm:t>
        <a:bodyPr/>
        <a:lstStyle/>
        <a:p>
          <a:endParaRPr lang="en-US"/>
        </a:p>
      </dgm:t>
    </dgm:pt>
    <dgm:pt modelId="{A6972B10-0B5A-4C21-AD87-C71F1D0329DB}">
      <dgm:prSet/>
      <dgm:spPr/>
      <dgm:t>
        <a:bodyPr/>
        <a:lstStyle/>
        <a:p>
          <a:pPr>
            <a:lnSpc>
              <a:spcPct val="100000"/>
            </a:lnSpc>
            <a:defRPr b="1"/>
          </a:pPr>
          <a:r>
            <a:rPr lang="en-US" b="1" i="0" dirty="0"/>
            <a:t>Alleviating bandwidth concerns: </a:t>
          </a:r>
          <a:endParaRPr lang="en-US" dirty="0"/>
        </a:p>
      </dgm:t>
    </dgm:pt>
    <dgm:pt modelId="{0A4266B5-249C-4A18-9541-EC4CC63DE9FE}" type="parTrans" cxnId="{0A449FCD-6BA9-4CBF-88E7-23CC79A613A5}">
      <dgm:prSet/>
      <dgm:spPr/>
      <dgm:t>
        <a:bodyPr/>
        <a:lstStyle/>
        <a:p>
          <a:endParaRPr lang="en-US"/>
        </a:p>
      </dgm:t>
    </dgm:pt>
    <dgm:pt modelId="{440BE65B-907F-4459-A56F-050F0839EE4C}" type="sibTrans" cxnId="{0A449FCD-6BA9-4CBF-88E7-23CC79A613A5}">
      <dgm:prSet/>
      <dgm:spPr/>
      <dgm:t>
        <a:bodyPr/>
        <a:lstStyle/>
        <a:p>
          <a:endParaRPr lang="en-US"/>
        </a:p>
      </dgm:t>
    </dgm:pt>
    <dgm:pt modelId="{88C94DE5-8FFC-401A-AFF7-B61F583882CC}">
      <dgm:prSet/>
      <dgm:spPr/>
      <dgm:t>
        <a:bodyPr/>
        <a:lstStyle/>
        <a:p>
          <a:pPr>
            <a:lnSpc>
              <a:spcPct val="100000"/>
            </a:lnSpc>
          </a:pPr>
          <a:r>
            <a:rPr lang="en-US" b="0" i="0" dirty="0"/>
            <a:t>Since </a:t>
          </a:r>
          <a:r>
            <a:rPr lang="en-US" b="0" i="0" dirty="0" err="1"/>
            <a:t>GraphQL</a:t>
          </a:r>
          <a:r>
            <a:rPr lang="en-US" b="0" i="0" dirty="0"/>
            <a:t> responds more precisely compared to rest </a:t>
          </a:r>
          <a:r>
            <a:rPr lang="en-US" b="0" i="0" dirty="0" err="1"/>
            <a:t>api</a:t>
          </a:r>
          <a:r>
            <a:rPr lang="en-US" b="0" i="0" dirty="0"/>
            <a:t>, it will save more bandwidth and is more suitable for small devices.</a:t>
          </a:r>
          <a:endParaRPr lang="en-US" dirty="0"/>
        </a:p>
      </dgm:t>
    </dgm:pt>
    <dgm:pt modelId="{B9161BF3-9ABB-4107-89DB-845DE40D4F6E}" type="parTrans" cxnId="{F1DD3587-7108-4683-9C4F-536388E0E78A}">
      <dgm:prSet/>
      <dgm:spPr/>
      <dgm:t>
        <a:bodyPr/>
        <a:lstStyle/>
        <a:p>
          <a:endParaRPr lang="en-US"/>
        </a:p>
      </dgm:t>
    </dgm:pt>
    <dgm:pt modelId="{2DFC03C9-5EBE-4AEE-8920-CCF8EA3A171F}" type="sibTrans" cxnId="{F1DD3587-7108-4683-9C4F-536388E0E78A}">
      <dgm:prSet/>
      <dgm:spPr/>
      <dgm:t>
        <a:bodyPr/>
        <a:lstStyle/>
        <a:p>
          <a:endParaRPr lang="en-US"/>
        </a:p>
      </dgm:t>
    </dgm:pt>
    <dgm:pt modelId="{CF6881D2-2BBA-48DF-AEDB-501B514EADEC}">
      <dgm:prSet/>
      <dgm:spPr/>
      <dgm:t>
        <a:bodyPr/>
        <a:lstStyle/>
        <a:p>
          <a:pPr>
            <a:lnSpc>
              <a:spcPct val="100000"/>
            </a:lnSpc>
            <a:defRPr b="1"/>
          </a:pPr>
          <a:r>
            <a:rPr lang="en-US" b="1" i="0" dirty="0"/>
            <a:t>Rapid prototyping</a:t>
          </a:r>
          <a:endParaRPr lang="en-US" dirty="0"/>
        </a:p>
      </dgm:t>
    </dgm:pt>
    <dgm:pt modelId="{B80504CA-E9C1-4726-8CF9-F36400C6158F}" type="parTrans" cxnId="{FA8CC389-CE80-4CF1-B499-E16146C67CDB}">
      <dgm:prSet/>
      <dgm:spPr/>
      <dgm:t>
        <a:bodyPr/>
        <a:lstStyle/>
        <a:p>
          <a:endParaRPr lang="en-US"/>
        </a:p>
      </dgm:t>
    </dgm:pt>
    <dgm:pt modelId="{78D76F1F-3982-4B04-B4BD-265500C522F3}" type="sibTrans" cxnId="{FA8CC389-CE80-4CF1-B499-E16146C67CDB}">
      <dgm:prSet/>
      <dgm:spPr/>
      <dgm:t>
        <a:bodyPr/>
        <a:lstStyle/>
        <a:p>
          <a:endParaRPr lang="en-US"/>
        </a:p>
      </dgm:t>
    </dgm:pt>
    <dgm:pt modelId="{0C414F3F-D7CF-430D-AF9F-5BC8B584CA81}">
      <dgm:prSet/>
      <dgm:spPr/>
      <dgm:t>
        <a:bodyPr/>
        <a:lstStyle/>
        <a:p>
          <a:pPr>
            <a:lnSpc>
              <a:spcPct val="100000"/>
            </a:lnSpc>
          </a:pPr>
          <a:r>
            <a:rPr lang="en-US" b="0" i="0" dirty="0"/>
            <a:t>Change can be easier, and system are more flexible. For example, if your UI changes, requiring either more or less data, it doesn’t have an impact or require changes from the server.</a:t>
          </a:r>
        </a:p>
        <a:p>
          <a:pPr>
            <a:lnSpc>
              <a:spcPct val="100000"/>
            </a:lnSpc>
          </a:pPr>
          <a:endParaRPr lang="en-US" dirty="0"/>
        </a:p>
      </dgm:t>
    </dgm:pt>
    <dgm:pt modelId="{4C46C2FA-958A-4CF8-8D8A-CD1F3F6373F6}" type="parTrans" cxnId="{40AB3C17-AE26-486C-8CAC-26572FA2159A}">
      <dgm:prSet/>
      <dgm:spPr/>
      <dgm:t>
        <a:bodyPr/>
        <a:lstStyle/>
        <a:p>
          <a:endParaRPr lang="en-US"/>
        </a:p>
      </dgm:t>
    </dgm:pt>
    <dgm:pt modelId="{E7C64DB2-FB5C-49EE-BE5D-F7C9F8DAD8B9}" type="sibTrans" cxnId="{40AB3C17-AE26-486C-8CAC-26572FA2159A}">
      <dgm:prSet/>
      <dgm:spPr/>
      <dgm:t>
        <a:bodyPr/>
        <a:lstStyle/>
        <a:p>
          <a:endParaRPr lang="en-US"/>
        </a:p>
      </dgm:t>
    </dgm:pt>
    <dgm:pt modelId="{06131A85-7246-4307-A042-FED9B8D9F916}" type="pres">
      <dgm:prSet presAssocID="{DB535CB6-437B-4FFF-B719-383E6160F7BF}" presName="root" presStyleCnt="0">
        <dgm:presLayoutVars>
          <dgm:dir/>
          <dgm:resizeHandles val="exact"/>
        </dgm:presLayoutVars>
      </dgm:prSet>
      <dgm:spPr/>
    </dgm:pt>
    <dgm:pt modelId="{F411597E-CF6E-4825-A8DB-8FEB52318DF7}" type="pres">
      <dgm:prSet presAssocID="{68045530-C262-4153-8E27-89BEC8B015E9}" presName="compNode" presStyleCnt="0"/>
      <dgm:spPr/>
    </dgm:pt>
    <dgm:pt modelId="{F8BC131C-331A-4738-BFA3-A74A048A9317}" type="pres">
      <dgm:prSet presAssocID="{68045530-C262-4153-8E27-89BEC8B015E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处理器"/>
        </a:ext>
      </dgm:extLst>
    </dgm:pt>
    <dgm:pt modelId="{7EAF77AA-2F81-4DDB-894C-5378BBB52DE7}" type="pres">
      <dgm:prSet presAssocID="{68045530-C262-4153-8E27-89BEC8B015E9}" presName="iconSpace" presStyleCnt="0"/>
      <dgm:spPr/>
    </dgm:pt>
    <dgm:pt modelId="{2E10DE41-2F53-451D-BBB9-F856D0755979}" type="pres">
      <dgm:prSet presAssocID="{68045530-C262-4153-8E27-89BEC8B015E9}" presName="parTx" presStyleLbl="revTx" presStyleIdx="0" presStyleCnt="8">
        <dgm:presLayoutVars>
          <dgm:chMax val="0"/>
          <dgm:chPref val="0"/>
        </dgm:presLayoutVars>
      </dgm:prSet>
      <dgm:spPr/>
    </dgm:pt>
    <dgm:pt modelId="{67626A61-9177-4516-86BA-C4E33527139D}" type="pres">
      <dgm:prSet presAssocID="{68045530-C262-4153-8E27-89BEC8B015E9}" presName="txSpace" presStyleCnt="0"/>
      <dgm:spPr/>
    </dgm:pt>
    <dgm:pt modelId="{AC5FAAF9-6A77-49AE-8322-4080775C0468}" type="pres">
      <dgm:prSet presAssocID="{68045530-C262-4153-8E27-89BEC8B015E9}" presName="desTx" presStyleLbl="revTx" presStyleIdx="1" presStyleCnt="8">
        <dgm:presLayoutVars/>
      </dgm:prSet>
      <dgm:spPr/>
    </dgm:pt>
    <dgm:pt modelId="{47735D4B-B28E-4AB5-9CED-404C71107C6C}" type="pres">
      <dgm:prSet presAssocID="{431BC234-CD0B-435B-90EA-1CBAE27340F6}" presName="sibTrans" presStyleCnt="0"/>
      <dgm:spPr/>
    </dgm:pt>
    <dgm:pt modelId="{4D892C09-A446-4375-BC90-EE6B3437D6F7}" type="pres">
      <dgm:prSet presAssocID="{B8748385-81A2-4F81-9212-7CF8509A82BF}" presName="compNode" presStyleCnt="0"/>
      <dgm:spPr/>
    </dgm:pt>
    <dgm:pt modelId="{C17FC00E-4CC1-472A-B4F8-C3BB4FE18666}" type="pres">
      <dgm:prSet presAssocID="{B8748385-81A2-4F81-9212-7CF8509A82B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数据库"/>
        </a:ext>
      </dgm:extLst>
    </dgm:pt>
    <dgm:pt modelId="{64DBEF06-88F8-4FA7-AA95-E2AAA41E3511}" type="pres">
      <dgm:prSet presAssocID="{B8748385-81A2-4F81-9212-7CF8509A82BF}" presName="iconSpace" presStyleCnt="0"/>
      <dgm:spPr/>
    </dgm:pt>
    <dgm:pt modelId="{06C0757B-B77F-4014-B716-A38EC23D926B}" type="pres">
      <dgm:prSet presAssocID="{B8748385-81A2-4F81-9212-7CF8509A82BF}" presName="parTx" presStyleLbl="revTx" presStyleIdx="2" presStyleCnt="8">
        <dgm:presLayoutVars>
          <dgm:chMax val="0"/>
          <dgm:chPref val="0"/>
        </dgm:presLayoutVars>
      </dgm:prSet>
      <dgm:spPr/>
    </dgm:pt>
    <dgm:pt modelId="{4E231396-4653-4C44-BF40-45E35001F46A}" type="pres">
      <dgm:prSet presAssocID="{B8748385-81A2-4F81-9212-7CF8509A82BF}" presName="txSpace" presStyleCnt="0"/>
      <dgm:spPr/>
    </dgm:pt>
    <dgm:pt modelId="{CEF2F1DD-29A0-473D-A5CD-810BA2831147}" type="pres">
      <dgm:prSet presAssocID="{B8748385-81A2-4F81-9212-7CF8509A82BF}" presName="desTx" presStyleLbl="revTx" presStyleIdx="3" presStyleCnt="8">
        <dgm:presLayoutVars/>
      </dgm:prSet>
      <dgm:spPr/>
    </dgm:pt>
    <dgm:pt modelId="{4B6290EB-00AC-40D9-B2E4-6060F941F9A2}" type="pres">
      <dgm:prSet presAssocID="{ED6EE5D2-65BD-4F6B-BA58-B30808215044}" presName="sibTrans" presStyleCnt="0"/>
      <dgm:spPr/>
    </dgm:pt>
    <dgm:pt modelId="{DE5B8CE2-388F-41EE-B68B-550131D0743A}" type="pres">
      <dgm:prSet presAssocID="{A6972B10-0B5A-4C21-AD87-C71F1D0329DB}" presName="compNode" presStyleCnt="0"/>
      <dgm:spPr/>
    </dgm:pt>
    <dgm:pt modelId="{0C53B54A-E65C-4DE8-84DC-7CEBFF0877D0}" type="pres">
      <dgm:prSet presAssocID="{A6972B10-0B5A-4C21-AD87-C71F1D0329D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Wireless router"/>
        </a:ext>
      </dgm:extLst>
    </dgm:pt>
    <dgm:pt modelId="{6890E72D-3090-4BC9-8DCA-4F07B582AFBA}" type="pres">
      <dgm:prSet presAssocID="{A6972B10-0B5A-4C21-AD87-C71F1D0329DB}" presName="iconSpace" presStyleCnt="0"/>
      <dgm:spPr/>
    </dgm:pt>
    <dgm:pt modelId="{6DF9885C-4E12-4C4D-A195-B029941BBEEB}" type="pres">
      <dgm:prSet presAssocID="{A6972B10-0B5A-4C21-AD87-C71F1D0329DB}" presName="parTx" presStyleLbl="revTx" presStyleIdx="4" presStyleCnt="8">
        <dgm:presLayoutVars>
          <dgm:chMax val="0"/>
          <dgm:chPref val="0"/>
        </dgm:presLayoutVars>
      </dgm:prSet>
      <dgm:spPr/>
    </dgm:pt>
    <dgm:pt modelId="{58AC9A6F-0733-4BE8-8891-0B17FA884D75}" type="pres">
      <dgm:prSet presAssocID="{A6972B10-0B5A-4C21-AD87-C71F1D0329DB}" presName="txSpace" presStyleCnt="0"/>
      <dgm:spPr/>
    </dgm:pt>
    <dgm:pt modelId="{6B09406E-1AAD-4C1A-B92B-36E9B8042E0F}" type="pres">
      <dgm:prSet presAssocID="{A6972B10-0B5A-4C21-AD87-C71F1D0329DB}" presName="desTx" presStyleLbl="revTx" presStyleIdx="5" presStyleCnt="8">
        <dgm:presLayoutVars/>
      </dgm:prSet>
      <dgm:spPr/>
    </dgm:pt>
    <dgm:pt modelId="{AAE01792-18E4-446F-BA3C-18E4DC3C8D91}" type="pres">
      <dgm:prSet presAssocID="{440BE65B-907F-4459-A56F-050F0839EE4C}" presName="sibTrans" presStyleCnt="0"/>
      <dgm:spPr/>
    </dgm:pt>
    <dgm:pt modelId="{939F1CFE-79AE-4F2E-808F-D0A075F21517}" type="pres">
      <dgm:prSet presAssocID="{CF6881D2-2BBA-48DF-AEDB-501B514EADEC}" presName="compNode" presStyleCnt="0"/>
      <dgm:spPr/>
    </dgm:pt>
    <dgm:pt modelId="{89D96CAE-E1B5-44C7-AE65-E13866BCD94E}" type="pres">
      <dgm:prSet presAssocID="{CF6881D2-2BBA-48DF-AEDB-501B514EADE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Web Design"/>
        </a:ext>
      </dgm:extLst>
    </dgm:pt>
    <dgm:pt modelId="{CB099FF5-2E1F-4DEF-8483-3A89C164EC87}" type="pres">
      <dgm:prSet presAssocID="{CF6881D2-2BBA-48DF-AEDB-501B514EADEC}" presName="iconSpace" presStyleCnt="0"/>
      <dgm:spPr/>
    </dgm:pt>
    <dgm:pt modelId="{FB9EDE6C-3890-40C4-A6BD-72535E4273AE}" type="pres">
      <dgm:prSet presAssocID="{CF6881D2-2BBA-48DF-AEDB-501B514EADEC}" presName="parTx" presStyleLbl="revTx" presStyleIdx="6" presStyleCnt="8">
        <dgm:presLayoutVars>
          <dgm:chMax val="0"/>
          <dgm:chPref val="0"/>
        </dgm:presLayoutVars>
      </dgm:prSet>
      <dgm:spPr/>
    </dgm:pt>
    <dgm:pt modelId="{8B3C85F4-6CE9-4D7E-8246-D2A6D0C20ADB}" type="pres">
      <dgm:prSet presAssocID="{CF6881D2-2BBA-48DF-AEDB-501B514EADEC}" presName="txSpace" presStyleCnt="0"/>
      <dgm:spPr/>
    </dgm:pt>
    <dgm:pt modelId="{EA797583-6605-44AF-B055-4D7356BA29BE}" type="pres">
      <dgm:prSet presAssocID="{CF6881D2-2BBA-48DF-AEDB-501B514EADEC}" presName="desTx" presStyleLbl="revTx" presStyleIdx="7" presStyleCnt="8">
        <dgm:presLayoutVars/>
      </dgm:prSet>
      <dgm:spPr/>
    </dgm:pt>
  </dgm:ptLst>
  <dgm:cxnLst>
    <dgm:cxn modelId="{C6164C10-FCC8-4A21-BF8E-D4F470A77A2D}" srcId="{68045530-C262-4153-8E27-89BEC8B015E9}" destId="{E50D14B3-98DE-4D71-B182-AA82C376720F}" srcOrd="0" destOrd="0" parTransId="{5F9B7B1C-D710-4DE6-90FD-790F8DFFB6D0}" sibTransId="{F49A43FA-FDB7-4A66-97FC-DAF2E32CC0F1}"/>
    <dgm:cxn modelId="{28A14F13-DE09-4554-B352-43CFD8FBCCD7}" type="presOf" srcId="{A6972B10-0B5A-4C21-AD87-C71F1D0329DB}" destId="{6DF9885C-4E12-4C4D-A195-B029941BBEEB}" srcOrd="0" destOrd="0" presId="urn:microsoft.com/office/officeart/2018/2/layout/IconLabelDescriptionList"/>
    <dgm:cxn modelId="{40AB3C17-AE26-486C-8CAC-26572FA2159A}" srcId="{CF6881D2-2BBA-48DF-AEDB-501B514EADEC}" destId="{0C414F3F-D7CF-430D-AF9F-5BC8B584CA81}" srcOrd="0" destOrd="0" parTransId="{4C46C2FA-958A-4CF8-8D8A-CD1F3F6373F6}" sibTransId="{E7C64DB2-FB5C-49EE-BE5D-F7C9F8DAD8B9}"/>
    <dgm:cxn modelId="{009A061E-54A7-4EEE-A1E9-E4FBCFA7B6F4}" type="presOf" srcId="{B8748385-81A2-4F81-9212-7CF8509A82BF}" destId="{06C0757B-B77F-4014-B716-A38EC23D926B}" srcOrd="0" destOrd="0" presId="urn:microsoft.com/office/officeart/2018/2/layout/IconLabelDescriptionList"/>
    <dgm:cxn modelId="{9D6FAB1F-7D75-4D83-AC45-B4A65B3E2898}" type="presOf" srcId="{0C414F3F-D7CF-430D-AF9F-5BC8B584CA81}" destId="{EA797583-6605-44AF-B055-4D7356BA29BE}" srcOrd="0" destOrd="0" presId="urn:microsoft.com/office/officeart/2018/2/layout/IconLabelDescriptionList"/>
    <dgm:cxn modelId="{17BCB422-ABEF-48FB-9F84-427AE07E596D}" srcId="{DB535CB6-437B-4FFF-B719-383E6160F7BF}" destId="{B8748385-81A2-4F81-9212-7CF8509A82BF}" srcOrd="1" destOrd="0" parTransId="{1A9BC8D2-B337-4BA1-9045-6E9972756EE4}" sibTransId="{ED6EE5D2-65BD-4F6B-BA58-B30808215044}"/>
    <dgm:cxn modelId="{733FFC36-5782-4206-B2E1-AE7BCC2258D6}" srcId="{B8748385-81A2-4F81-9212-7CF8509A82BF}" destId="{EF744D1B-B2E2-45A6-928D-97C2E613759B}" srcOrd="0" destOrd="0" parTransId="{03ABC489-64E0-4BD9-8FB7-048CE7A99399}" sibTransId="{24D199F8-2056-4195-8A22-9A8CE5718FF9}"/>
    <dgm:cxn modelId="{65641D6D-5ED0-46FB-AB72-A993FEEFDC34}" type="presOf" srcId="{68045530-C262-4153-8E27-89BEC8B015E9}" destId="{2E10DE41-2F53-451D-BBB9-F856D0755979}" srcOrd="0" destOrd="0" presId="urn:microsoft.com/office/officeart/2018/2/layout/IconLabelDescriptionList"/>
    <dgm:cxn modelId="{F1DD3587-7108-4683-9C4F-536388E0E78A}" srcId="{A6972B10-0B5A-4C21-AD87-C71F1D0329DB}" destId="{88C94DE5-8FFC-401A-AFF7-B61F583882CC}" srcOrd="0" destOrd="0" parTransId="{B9161BF3-9ABB-4107-89DB-845DE40D4F6E}" sibTransId="{2DFC03C9-5EBE-4AEE-8920-CCF8EA3A171F}"/>
    <dgm:cxn modelId="{FA8CC389-CE80-4CF1-B499-E16146C67CDB}" srcId="{DB535CB6-437B-4FFF-B719-383E6160F7BF}" destId="{CF6881D2-2BBA-48DF-AEDB-501B514EADEC}" srcOrd="3" destOrd="0" parTransId="{B80504CA-E9C1-4726-8CF9-F36400C6158F}" sibTransId="{78D76F1F-3982-4B04-B4BD-265500C522F3}"/>
    <dgm:cxn modelId="{6C7A10A0-CFD5-42F7-9326-F78E723DEA26}" srcId="{DB535CB6-437B-4FFF-B719-383E6160F7BF}" destId="{68045530-C262-4153-8E27-89BEC8B015E9}" srcOrd="0" destOrd="0" parTransId="{174DEC72-396A-47D1-93DD-D3D053B60980}" sibTransId="{431BC234-CD0B-435B-90EA-1CBAE27340F6}"/>
    <dgm:cxn modelId="{0A449FCD-6BA9-4CBF-88E7-23CC79A613A5}" srcId="{DB535CB6-437B-4FFF-B719-383E6160F7BF}" destId="{A6972B10-0B5A-4C21-AD87-C71F1D0329DB}" srcOrd="2" destOrd="0" parTransId="{0A4266B5-249C-4A18-9541-EC4CC63DE9FE}" sibTransId="{440BE65B-907F-4459-A56F-050F0839EE4C}"/>
    <dgm:cxn modelId="{3C979ADE-54FD-483E-BCCE-74ABDC14F303}" type="presOf" srcId="{EF744D1B-B2E2-45A6-928D-97C2E613759B}" destId="{CEF2F1DD-29A0-473D-A5CD-810BA2831147}" srcOrd="0" destOrd="0" presId="urn:microsoft.com/office/officeart/2018/2/layout/IconLabelDescriptionList"/>
    <dgm:cxn modelId="{97161BEE-D3CC-4AE0-B2D5-46D1C69E3685}" type="presOf" srcId="{E50D14B3-98DE-4D71-B182-AA82C376720F}" destId="{AC5FAAF9-6A77-49AE-8322-4080775C0468}" srcOrd="0" destOrd="0" presId="urn:microsoft.com/office/officeart/2018/2/layout/IconLabelDescriptionList"/>
    <dgm:cxn modelId="{A891C1F3-1868-43AD-A2A8-1F1CD8048111}" type="presOf" srcId="{DB535CB6-437B-4FFF-B719-383E6160F7BF}" destId="{06131A85-7246-4307-A042-FED9B8D9F916}" srcOrd="0" destOrd="0" presId="urn:microsoft.com/office/officeart/2018/2/layout/IconLabelDescriptionList"/>
    <dgm:cxn modelId="{C47258F9-A1BC-4BB8-8D91-907C579AF8DF}" type="presOf" srcId="{CF6881D2-2BBA-48DF-AEDB-501B514EADEC}" destId="{FB9EDE6C-3890-40C4-A6BD-72535E4273AE}" srcOrd="0" destOrd="0" presId="urn:microsoft.com/office/officeart/2018/2/layout/IconLabelDescriptionList"/>
    <dgm:cxn modelId="{F58858FD-9319-4EB6-87B4-8CA76BEFB3D4}" type="presOf" srcId="{88C94DE5-8FFC-401A-AFF7-B61F583882CC}" destId="{6B09406E-1AAD-4C1A-B92B-36E9B8042E0F}" srcOrd="0" destOrd="0" presId="urn:microsoft.com/office/officeart/2018/2/layout/IconLabelDescriptionList"/>
    <dgm:cxn modelId="{6E217480-80E8-4484-83A9-BD7EC21BE078}" type="presParOf" srcId="{06131A85-7246-4307-A042-FED9B8D9F916}" destId="{F411597E-CF6E-4825-A8DB-8FEB52318DF7}" srcOrd="0" destOrd="0" presId="urn:microsoft.com/office/officeart/2018/2/layout/IconLabelDescriptionList"/>
    <dgm:cxn modelId="{4016E5BC-7A43-4B4F-B394-FE1B7982BB4F}" type="presParOf" srcId="{F411597E-CF6E-4825-A8DB-8FEB52318DF7}" destId="{F8BC131C-331A-4738-BFA3-A74A048A9317}" srcOrd="0" destOrd="0" presId="urn:microsoft.com/office/officeart/2018/2/layout/IconLabelDescriptionList"/>
    <dgm:cxn modelId="{A8CCA95E-FAC7-4464-B66A-A5E1B89569D8}" type="presParOf" srcId="{F411597E-CF6E-4825-A8DB-8FEB52318DF7}" destId="{7EAF77AA-2F81-4DDB-894C-5378BBB52DE7}" srcOrd="1" destOrd="0" presId="urn:microsoft.com/office/officeart/2018/2/layout/IconLabelDescriptionList"/>
    <dgm:cxn modelId="{07E8D8CE-A915-4A2A-BC9A-96247930ED74}" type="presParOf" srcId="{F411597E-CF6E-4825-A8DB-8FEB52318DF7}" destId="{2E10DE41-2F53-451D-BBB9-F856D0755979}" srcOrd="2" destOrd="0" presId="urn:microsoft.com/office/officeart/2018/2/layout/IconLabelDescriptionList"/>
    <dgm:cxn modelId="{725AFA5D-0250-41F1-90B1-C1011887EBE5}" type="presParOf" srcId="{F411597E-CF6E-4825-A8DB-8FEB52318DF7}" destId="{67626A61-9177-4516-86BA-C4E33527139D}" srcOrd="3" destOrd="0" presId="urn:microsoft.com/office/officeart/2018/2/layout/IconLabelDescriptionList"/>
    <dgm:cxn modelId="{A2020F59-2CF6-40E6-9AC3-25850583045B}" type="presParOf" srcId="{F411597E-CF6E-4825-A8DB-8FEB52318DF7}" destId="{AC5FAAF9-6A77-49AE-8322-4080775C0468}" srcOrd="4" destOrd="0" presId="urn:microsoft.com/office/officeart/2018/2/layout/IconLabelDescriptionList"/>
    <dgm:cxn modelId="{8E42E7B5-41F4-4613-AFF5-6C0C39FB1677}" type="presParOf" srcId="{06131A85-7246-4307-A042-FED9B8D9F916}" destId="{47735D4B-B28E-4AB5-9CED-404C71107C6C}" srcOrd="1" destOrd="0" presId="urn:microsoft.com/office/officeart/2018/2/layout/IconLabelDescriptionList"/>
    <dgm:cxn modelId="{A09CDB7B-9146-4AF8-B3ED-2303A187EB46}" type="presParOf" srcId="{06131A85-7246-4307-A042-FED9B8D9F916}" destId="{4D892C09-A446-4375-BC90-EE6B3437D6F7}" srcOrd="2" destOrd="0" presId="urn:microsoft.com/office/officeart/2018/2/layout/IconLabelDescriptionList"/>
    <dgm:cxn modelId="{7546CCEB-4366-43DF-81E3-4C9B60F0A139}" type="presParOf" srcId="{4D892C09-A446-4375-BC90-EE6B3437D6F7}" destId="{C17FC00E-4CC1-472A-B4F8-C3BB4FE18666}" srcOrd="0" destOrd="0" presId="urn:microsoft.com/office/officeart/2018/2/layout/IconLabelDescriptionList"/>
    <dgm:cxn modelId="{9B6FC7FE-FAC7-4169-93D4-FE793A628913}" type="presParOf" srcId="{4D892C09-A446-4375-BC90-EE6B3437D6F7}" destId="{64DBEF06-88F8-4FA7-AA95-E2AAA41E3511}" srcOrd="1" destOrd="0" presId="urn:microsoft.com/office/officeart/2018/2/layout/IconLabelDescriptionList"/>
    <dgm:cxn modelId="{32E224C9-4A12-492D-9EED-3368E19136BC}" type="presParOf" srcId="{4D892C09-A446-4375-BC90-EE6B3437D6F7}" destId="{06C0757B-B77F-4014-B716-A38EC23D926B}" srcOrd="2" destOrd="0" presId="urn:microsoft.com/office/officeart/2018/2/layout/IconLabelDescriptionList"/>
    <dgm:cxn modelId="{377A96A4-872B-4C0F-AE55-2E97AC1D100F}" type="presParOf" srcId="{4D892C09-A446-4375-BC90-EE6B3437D6F7}" destId="{4E231396-4653-4C44-BF40-45E35001F46A}" srcOrd="3" destOrd="0" presId="urn:microsoft.com/office/officeart/2018/2/layout/IconLabelDescriptionList"/>
    <dgm:cxn modelId="{5BA1C093-002C-4B3D-B5D9-FE039D21F5A3}" type="presParOf" srcId="{4D892C09-A446-4375-BC90-EE6B3437D6F7}" destId="{CEF2F1DD-29A0-473D-A5CD-810BA2831147}" srcOrd="4" destOrd="0" presId="urn:microsoft.com/office/officeart/2018/2/layout/IconLabelDescriptionList"/>
    <dgm:cxn modelId="{2FFA9246-6CA8-4657-BC10-6BC5AA0B6EBC}" type="presParOf" srcId="{06131A85-7246-4307-A042-FED9B8D9F916}" destId="{4B6290EB-00AC-40D9-B2E4-6060F941F9A2}" srcOrd="3" destOrd="0" presId="urn:microsoft.com/office/officeart/2018/2/layout/IconLabelDescriptionList"/>
    <dgm:cxn modelId="{BEDD5F02-91AD-42C9-85E1-42DC699DC8FA}" type="presParOf" srcId="{06131A85-7246-4307-A042-FED9B8D9F916}" destId="{DE5B8CE2-388F-41EE-B68B-550131D0743A}" srcOrd="4" destOrd="0" presId="urn:microsoft.com/office/officeart/2018/2/layout/IconLabelDescriptionList"/>
    <dgm:cxn modelId="{11D70068-0E3D-40D0-8459-0DA945539442}" type="presParOf" srcId="{DE5B8CE2-388F-41EE-B68B-550131D0743A}" destId="{0C53B54A-E65C-4DE8-84DC-7CEBFF0877D0}" srcOrd="0" destOrd="0" presId="urn:microsoft.com/office/officeart/2018/2/layout/IconLabelDescriptionList"/>
    <dgm:cxn modelId="{809E1AF0-BB67-49AD-99CD-433C1CD94A66}" type="presParOf" srcId="{DE5B8CE2-388F-41EE-B68B-550131D0743A}" destId="{6890E72D-3090-4BC9-8DCA-4F07B582AFBA}" srcOrd="1" destOrd="0" presId="urn:microsoft.com/office/officeart/2018/2/layout/IconLabelDescriptionList"/>
    <dgm:cxn modelId="{5FFAF274-D487-455A-8F5C-36F9D8E823A0}" type="presParOf" srcId="{DE5B8CE2-388F-41EE-B68B-550131D0743A}" destId="{6DF9885C-4E12-4C4D-A195-B029941BBEEB}" srcOrd="2" destOrd="0" presId="urn:microsoft.com/office/officeart/2018/2/layout/IconLabelDescriptionList"/>
    <dgm:cxn modelId="{781ED2F9-71B7-433C-ACF2-A63F698CD4D3}" type="presParOf" srcId="{DE5B8CE2-388F-41EE-B68B-550131D0743A}" destId="{58AC9A6F-0733-4BE8-8891-0B17FA884D75}" srcOrd="3" destOrd="0" presId="urn:microsoft.com/office/officeart/2018/2/layout/IconLabelDescriptionList"/>
    <dgm:cxn modelId="{759B1E27-E55C-421D-B0DE-DD9A8E3D62C6}" type="presParOf" srcId="{DE5B8CE2-388F-41EE-B68B-550131D0743A}" destId="{6B09406E-1AAD-4C1A-B92B-36E9B8042E0F}" srcOrd="4" destOrd="0" presId="urn:microsoft.com/office/officeart/2018/2/layout/IconLabelDescriptionList"/>
    <dgm:cxn modelId="{E269879E-353C-4404-B401-1F85EAEFBFD9}" type="presParOf" srcId="{06131A85-7246-4307-A042-FED9B8D9F916}" destId="{AAE01792-18E4-446F-BA3C-18E4DC3C8D91}" srcOrd="5" destOrd="0" presId="urn:microsoft.com/office/officeart/2018/2/layout/IconLabelDescriptionList"/>
    <dgm:cxn modelId="{1F0B8D04-8820-42E9-806A-21733AD66417}" type="presParOf" srcId="{06131A85-7246-4307-A042-FED9B8D9F916}" destId="{939F1CFE-79AE-4F2E-808F-D0A075F21517}" srcOrd="6" destOrd="0" presId="urn:microsoft.com/office/officeart/2018/2/layout/IconLabelDescriptionList"/>
    <dgm:cxn modelId="{2E2A43EF-C0E5-4828-A19E-EB426AB85480}" type="presParOf" srcId="{939F1CFE-79AE-4F2E-808F-D0A075F21517}" destId="{89D96CAE-E1B5-44C7-AE65-E13866BCD94E}" srcOrd="0" destOrd="0" presId="urn:microsoft.com/office/officeart/2018/2/layout/IconLabelDescriptionList"/>
    <dgm:cxn modelId="{94DA74AB-898C-4E4F-847E-F1EDC5894A33}" type="presParOf" srcId="{939F1CFE-79AE-4F2E-808F-D0A075F21517}" destId="{CB099FF5-2E1F-4DEF-8483-3A89C164EC87}" srcOrd="1" destOrd="0" presId="urn:microsoft.com/office/officeart/2018/2/layout/IconLabelDescriptionList"/>
    <dgm:cxn modelId="{601DD388-5A13-46A8-AE82-6A83386E36FB}" type="presParOf" srcId="{939F1CFE-79AE-4F2E-808F-D0A075F21517}" destId="{FB9EDE6C-3890-40C4-A6BD-72535E4273AE}" srcOrd="2" destOrd="0" presId="urn:microsoft.com/office/officeart/2018/2/layout/IconLabelDescriptionList"/>
    <dgm:cxn modelId="{1C91BFD4-79EC-4908-A9FF-6B15FE209EBF}" type="presParOf" srcId="{939F1CFE-79AE-4F2E-808F-D0A075F21517}" destId="{8B3C85F4-6CE9-4D7E-8246-D2A6D0C20ADB}" srcOrd="3" destOrd="0" presId="urn:microsoft.com/office/officeart/2018/2/layout/IconLabelDescriptionList"/>
    <dgm:cxn modelId="{A32E8F1D-CCDB-4D84-A399-1093D1A29B8A}" type="presParOf" srcId="{939F1CFE-79AE-4F2E-808F-D0A075F21517}" destId="{EA797583-6605-44AF-B055-4D7356BA29BE}"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BC131C-331A-4738-BFA3-A74A048A9317}">
      <dsp:nvSpPr>
        <dsp:cNvPr id="0" name=""/>
        <dsp:cNvSpPr/>
      </dsp:nvSpPr>
      <dsp:spPr>
        <a:xfrm>
          <a:off x="4026" y="462217"/>
          <a:ext cx="407531" cy="40753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10DE41-2F53-451D-BBB9-F856D0755979}">
      <dsp:nvSpPr>
        <dsp:cNvPr id="0" name=""/>
        <dsp:cNvSpPr/>
      </dsp:nvSpPr>
      <dsp:spPr>
        <a:xfrm>
          <a:off x="4026" y="1016070"/>
          <a:ext cx="1164375" cy="65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CA" sz="1400" b="1" i="0" kern="1200" dirty="0"/>
            <a:t>Data fetching control</a:t>
          </a:r>
          <a:endParaRPr lang="en-US" sz="1400" kern="1200" dirty="0"/>
        </a:p>
      </dsp:txBody>
      <dsp:txXfrm>
        <a:off x="4026" y="1016070"/>
        <a:ext cx="1164375" cy="654960"/>
      </dsp:txXfrm>
    </dsp:sp>
    <dsp:sp modelId="{AC5FAAF9-6A77-49AE-8322-4080775C0468}">
      <dsp:nvSpPr>
        <dsp:cNvPr id="0" name=""/>
        <dsp:cNvSpPr/>
      </dsp:nvSpPr>
      <dsp:spPr>
        <a:xfrm>
          <a:off x="4026" y="1739087"/>
          <a:ext cx="1164375" cy="21259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kern="1200" dirty="0" err="1"/>
            <a:t>GraphQL</a:t>
          </a:r>
          <a:r>
            <a:rPr lang="en-US" sz="1100" kern="1200" dirty="0"/>
            <a:t> provide better performance for amount of needed data, because it was designed to allow the client to ask for only the data it needs.</a:t>
          </a:r>
        </a:p>
      </dsp:txBody>
      <dsp:txXfrm>
        <a:off x="4026" y="1739087"/>
        <a:ext cx="1164375" cy="2125955"/>
      </dsp:txXfrm>
    </dsp:sp>
    <dsp:sp modelId="{C17FC00E-4CC1-472A-B4F8-C3BB4FE18666}">
      <dsp:nvSpPr>
        <dsp:cNvPr id="0" name=""/>
        <dsp:cNvSpPr/>
      </dsp:nvSpPr>
      <dsp:spPr>
        <a:xfrm>
          <a:off x="1372167" y="462217"/>
          <a:ext cx="407531" cy="40753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C0757B-B77F-4014-B716-A38EC23D926B}">
      <dsp:nvSpPr>
        <dsp:cNvPr id="0" name=""/>
        <dsp:cNvSpPr/>
      </dsp:nvSpPr>
      <dsp:spPr>
        <a:xfrm>
          <a:off x="1372167" y="1016070"/>
          <a:ext cx="1164375" cy="65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CA" sz="1400" b="1" i="0" kern="1200" dirty="0"/>
            <a:t>Using multiple data sources</a:t>
          </a:r>
          <a:endParaRPr lang="en-US" sz="1400" kern="1200" dirty="0"/>
        </a:p>
      </dsp:txBody>
      <dsp:txXfrm>
        <a:off x="1372167" y="1016070"/>
        <a:ext cx="1164375" cy="654960"/>
      </dsp:txXfrm>
    </dsp:sp>
    <dsp:sp modelId="{CEF2F1DD-29A0-473D-A5CD-810BA2831147}">
      <dsp:nvSpPr>
        <dsp:cNvPr id="0" name=""/>
        <dsp:cNvSpPr/>
      </dsp:nvSpPr>
      <dsp:spPr>
        <a:xfrm>
          <a:off x="1372167" y="1739087"/>
          <a:ext cx="1164375" cy="21259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CA" sz="1100" kern="1200" dirty="0"/>
            <a:t>Less http calls compared to rest which need more calls to access different entities. Graph can ask for data from multiple entities in one call. </a:t>
          </a:r>
          <a:endParaRPr lang="en-US" sz="1100" kern="1200" dirty="0"/>
        </a:p>
      </dsp:txBody>
      <dsp:txXfrm>
        <a:off x="1372167" y="1739087"/>
        <a:ext cx="1164375" cy="2125955"/>
      </dsp:txXfrm>
    </dsp:sp>
    <dsp:sp modelId="{0C53B54A-E65C-4DE8-84DC-7CEBFF0877D0}">
      <dsp:nvSpPr>
        <dsp:cNvPr id="0" name=""/>
        <dsp:cNvSpPr/>
      </dsp:nvSpPr>
      <dsp:spPr>
        <a:xfrm>
          <a:off x="2740307" y="462217"/>
          <a:ext cx="407531" cy="40753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F9885C-4E12-4C4D-A195-B029941BBEEB}">
      <dsp:nvSpPr>
        <dsp:cNvPr id="0" name=""/>
        <dsp:cNvSpPr/>
      </dsp:nvSpPr>
      <dsp:spPr>
        <a:xfrm>
          <a:off x="2740307" y="1016070"/>
          <a:ext cx="1164375" cy="65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b="1" i="0" kern="1200" dirty="0"/>
            <a:t>Alleviating bandwidth concerns: </a:t>
          </a:r>
          <a:endParaRPr lang="en-US" sz="1400" kern="1200" dirty="0"/>
        </a:p>
      </dsp:txBody>
      <dsp:txXfrm>
        <a:off x="2740307" y="1016070"/>
        <a:ext cx="1164375" cy="654960"/>
      </dsp:txXfrm>
    </dsp:sp>
    <dsp:sp modelId="{6B09406E-1AAD-4C1A-B92B-36E9B8042E0F}">
      <dsp:nvSpPr>
        <dsp:cNvPr id="0" name=""/>
        <dsp:cNvSpPr/>
      </dsp:nvSpPr>
      <dsp:spPr>
        <a:xfrm>
          <a:off x="2740307" y="1739087"/>
          <a:ext cx="1164375" cy="21259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b="0" i="0" kern="1200" dirty="0"/>
            <a:t>Since </a:t>
          </a:r>
          <a:r>
            <a:rPr lang="en-US" sz="1100" b="0" i="0" kern="1200" dirty="0" err="1"/>
            <a:t>GraphQL</a:t>
          </a:r>
          <a:r>
            <a:rPr lang="en-US" sz="1100" b="0" i="0" kern="1200" dirty="0"/>
            <a:t> responds more precisely compared to rest </a:t>
          </a:r>
          <a:r>
            <a:rPr lang="en-US" sz="1100" b="0" i="0" kern="1200" dirty="0" err="1"/>
            <a:t>api</a:t>
          </a:r>
          <a:r>
            <a:rPr lang="en-US" sz="1100" b="0" i="0" kern="1200" dirty="0"/>
            <a:t>, it will save more bandwidth and is more suitable for small devices.</a:t>
          </a:r>
          <a:endParaRPr lang="en-US" sz="1100" kern="1200" dirty="0"/>
        </a:p>
      </dsp:txBody>
      <dsp:txXfrm>
        <a:off x="2740307" y="1739087"/>
        <a:ext cx="1164375" cy="2125955"/>
      </dsp:txXfrm>
    </dsp:sp>
    <dsp:sp modelId="{89D96CAE-E1B5-44C7-AE65-E13866BCD94E}">
      <dsp:nvSpPr>
        <dsp:cNvPr id="0" name=""/>
        <dsp:cNvSpPr/>
      </dsp:nvSpPr>
      <dsp:spPr>
        <a:xfrm>
          <a:off x="4108448" y="462217"/>
          <a:ext cx="407531" cy="40753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B9EDE6C-3890-40C4-A6BD-72535E4273AE}">
      <dsp:nvSpPr>
        <dsp:cNvPr id="0" name=""/>
        <dsp:cNvSpPr/>
      </dsp:nvSpPr>
      <dsp:spPr>
        <a:xfrm>
          <a:off x="4108448" y="1016070"/>
          <a:ext cx="1164375" cy="65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b="1" i="0" kern="1200" dirty="0"/>
            <a:t>Rapid prototyping</a:t>
          </a:r>
          <a:endParaRPr lang="en-US" sz="1400" kern="1200" dirty="0"/>
        </a:p>
      </dsp:txBody>
      <dsp:txXfrm>
        <a:off x="4108448" y="1016070"/>
        <a:ext cx="1164375" cy="654960"/>
      </dsp:txXfrm>
    </dsp:sp>
    <dsp:sp modelId="{EA797583-6605-44AF-B055-4D7356BA29BE}">
      <dsp:nvSpPr>
        <dsp:cNvPr id="0" name=""/>
        <dsp:cNvSpPr/>
      </dsp:nvSpPr>
      <dsp:spPr>
        <a:xfrm>
          <a:off x="4108448" y="1739087"/>
          <a:ext cx="1164375" cy="21259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b="0" i="0" kern="1200" dirty="0"/>
            <a:t>Change can be easier, and system are more flexible. For example, if your UI changes, requiring either more or less data, it doesn’t have an impact or require changes from the server.</a:t>
          </a:r>
        </a:p>
        <a:p>
          <a:pPr marL="0" lvl="0" indent="0" algn="l" defTabSz="488950">
            <a:lnSpc>
              <a:spcPct val="100000"/>
            </a:lnSpc>
            <a:spcBef>
              <a:spcPct val="0"/>
            </a:spcBef>
            <a:spcAft>
              <a:spcPct val="35000"/>
            </a:spcAft>
            <a:buNone/>
          </a:pPr>
          <a:endParaRPr lang="en-US" sz="1100" kern="1200" dirty="0"/>
        </a:p>
      </dsp:txBody>
      <dsp:txXfrm>
        <a:off x="4108448" y="1739087"/>
        <a:ext cx="1164375" cy="2125955"/>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jpeg>
</file>

<file path=ppt/media/image14.png>
</file>

<file path=ppt/media/image15.png>
</file>

<file path=ppt/media/image16.gif>
</file>

<file path=ppt/media/image17.jpeg>
</file>

<file path=ppt/media/image18.jpeg>
</file>

<file path=ppt/media/image19.jpeg>
</file>

<file path=ppt/media/image2.png>
</file>

<file path=ppt/media/image20.png>
</file>

<file path=ppt/media/image21.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861F0-E298-462E-919D-23538644CF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EE99C0B-808B-472B-83ED-876EC58E9C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D53C46B-6CB8-449B-9EC2-A28A30E9011E}"/>
              </a:ext>
            </a:extLst>
          </p:cNvPr>
          <p:cNvSpPr>
            <a:spLocks noGrp="1"/>
          </p:cNvSpPr>
          <p:nvPr>
            <p:ph type="dt" sz="half" idx="10"/>
          </p:nvPr>
        </p:nvSpPr>
        <p:spPr/>
        <p:txBody>
          <a:bodyPr/>
          <a:lstStyle/>
          <a:p>
            <a:fld id="{A179B406-55F8-4F53-BC92-8EC139DDED21}" type="datetimeFigureOut">
              <a:rPr lang="en-US" smtClean="0"/>
              <a:t>4/19/2024</a:t>
            </a:fld>
            <a:endParaRPr lang="en-US"/>
          </a:p>
        </p:txBody>
      </p:sp>
      <p:sp>
        <p:nvSpPr>
          <p:cNvPr id="5" name="Footer Placeholder 4">
            <a:extLst>
              <a:ext uri="{FF2B5EF4-FFF2-40B4-BE49-F238E27FC236}">
                <a16:creationId xmlns:a16="http://schemas.microsoft.com/office/drawing/2014/main" id="{589671AE-29D9-44A3-A58D-13E409CA68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85F245-73AB-414F-9B88-6A7641F34B33}"/>
              </a:ext>
            </a:extLst>
          </p:cNvPr>
          <p:cNvSpPr>
            <a:spLocks noGrp="1"/>
          </p:cNvSpPr>
          <p:nvPr>
            <p:ph type="sldNum" sz="quarter" idx="12"/>
          </p:nvPr>
        </p:nvSpPr>
        <p:spPr/>
        <p:txBody>
          <a:bodyPr/>
          <a:lstStyle/>
          <a:p>
            <a:fld id="{4ADA5E0E-F1C9-4CA9-94E7-E206274271A8}" type="slidenum">
              <a:rPr lang="en-US" smtClean="0"/>
              <a:t>‹#›</a:t>
            </a:fld>
            <a:endParaRPr lang="en-US"/>
          </a:p>
        </p:txBody>
      </p:sp>
    </p:spTree>
    <p:extLst>
      <p:ext uri="{BB962C8B-B14F-4D97-AF65-F5344CB8AC3E}">
        <p14:creationId xmlns:p14="http://schemas.microsoft.com/office/powerpoint/2010/main" val="2718982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549FE-C103-475B-82F4-B694447AC55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E763408-F903-4669-81F3-E7DBB9257E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39D2E5-175A-4B3D-AFF6-9F9364DC9E5A}"/>
              </a:ext>
            </a:extLst>
          </p:cNvPr>
          <p:cNvSpPr>
            <a:spLocks noGrp="1"/>
          </p:cNvSpPr>
          <p:nvPr>
            <p:ph type="dt" sz="half" idx="10"/>
          </p:nvPr>
        </p:nvSpPr>
        <p:spPr/>
        <p:txBody>
          <a:bodyPr/>
          <a:lstStyle/>
          <a:p>
            <a:fld id="{A179B406-55F8-4F53-BC92-8EC139DDED21}" type="datetimeFigureOut">
              <a:rPr lang="en-US" smtClean="0"/>
              <a:t>4/19/2024</a:t>
            </a:fld>
            <a:endParaRPr lang="en-US"/>
          </a:p>
        </p:txBody>
      </p:sp>
      <p:sp>
        <p:nvSpPr>
          <p:cNvPr id="5" name="Footer Placeholder 4">
            <a:extLst>
              <a:ext uri="{FF2B5EF4-FFF2-40B4-BE49-F238E27FC236}">
                <a16:creationId xmlns:a16="http://schemas.microsoft.com/office/drawing/2014/main" id="{7394E95E-9005-4825-831E-110D9BE425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ECF508-E3B5-4BAF-A31E-FAAC550641A3}"/>
              </a:ext>
            </a:extLst>
          </p:cNvPr>
          <p:cNvSpPr>
            <a:spLocks noGrp="1"/>
          </p:cNvSpPr>
          <p:nvPr>
            <p:ph type="sldNum" sz="quarter" idx="12"/>
          </p:nvPr>
        </p:nvSpPr>
        <p:spPr/>
        <p:txBody>
          <a:bodyPr/>
          <a:lstStyle/>
          <a:p>
            <a:fld id="{4ADA5E0E-F1C9-4CA9-94E7-E206274271A8}" type="slidenum">
              <a:rPr lang="en-US" smtClean="0"/>
              <a:t>‹#›</a:t>
            </a:fld>
            <a:endParaRPr lang="en-US"/>
          </a:p>
        </p:txBody>
      </p:sp>
    </p:spTree>
    <p:extLst>
      <p:ext uri="{BB962C8B-B14F-4D97-AF65-F5344CB8AC3E}">
        <p14:creationId xmlns:p14="http://schemas.microsoft.com/office/powerpoint/2010/main" val="3963163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A304BC-E161-43AF-ACD9-7AD96EC0483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791391-037A-4BAC-8E52-E63AC68BEB3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5C45A6-28EF-4E5D-A595-516ACF43212D}"/>
              </a:ext>
            </a:extLst>
          </p:cNvPr>
          <p:cNvSpPr>
            <a:spLocks noGrp="1"/>
          </p:cNvSpPr>
          <p:nvPr>
            <p:ph type="dt" sz="half" idx="10"/>
          </p:nvPr>
        </p:nvSpPr>
        <p:spPr/>
        <p:txBody>
          <a:bodyPr/>
          <a:lstStyle/>
          <a:p>
            <a:fld id="{A179B406-55F8-4F53-BC92-8EC139DDED21}" type="datetimeFigureOut">
              <a:rPr lang="en-US" smtClean="0"/>
              <a:t>4/19/2024</a:t>
            </a:fld>
            <a:endParaRPr lang="en-US"/>
          </a:p>
        </p:txBody>
      </p:sp>
      <p:sp>
        <p:nvSpPr>
          <p:cNvPr id="5" name="Footer Placeholder 4">
            <a:extLst>
              <a:ext uri="{FF2B5EF4-FFF2-40B4-BE49-F238E27FC236}">
                <a16:creationId xmlns:a16="http://schemas.microsoft.com/office/drawing/2014/main" id="{EDBA9F15-24A1-4E16-81DC-21EB221366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B39CD8-C231-45CB-A02C-C07AA796B0A3}"/>
              </a:ext>
            </a:extLst>
          </p:cNvPr>
          <p:cNvSpPr>
            <a:spLocks noGrp="1"/>
          </p:cNvSpPr>
          <p:nvPr>
            <p:ph type="sldNum" sz="quarter" idx="12"/>
          </p:nvPr>
        </p:nvSpPr>
        <p:spPr/>
        <p:txBody>
          <a:bodyPr/>
          <a:lstStyle/>
          <a:p>
            <a:fld id="{4ADA5E0E-F1C9-4CA9-94E7-E206274271A8}" type="slidenum">
              <a:rPr lang="en-US" smtClean="0"/>
              <a:t>‹#›</a:t>
            </a:fld>
            <a:endParaRPr lang="en-US"/>
          </a:p>
        </p:txBody>
      </p:sp>
    </p:spTree>
    <p:extLst>
      <p:ext uri="{BB962C8B-B14F-4D97-AF65-F5344CB8AC3E}">
        <p14:creationId xmlns:p14="http://schemas.microsoft.com/office/powerpoint/2010/main" val="11037908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078C3-7645-46EA-9A44-C98CE23220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B318B8-E559-44E4-B5F5-AD4F24C0E65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C02898-0EF1-47C4-9339-B567F02E4A5F}"/>
              </a:ext>
            </a:extLst>
          </p:cNvPr>
          <p:cNvSpPr>
            <a:spLocks noGrp="1"/>
          </p:cNvSpPr>
          <p:nvPr>
            <p:ph type="dt" sz="half" idx="10"/>
          </p:nvPr>
        </p:nvSpPr>
        <p:spPr/>
        <p:txBody>
          <a:bodyPr/>
          <a:lstStyle/>
          <a:p>
            <a:fld id="{A179B406-55F8-4F53-BC92-8EC139DDED21}" type="datetimeFigureOut">
              <a:rPr lang="en-US" smtClean="0"/>
              <a:t>4/19/2024</a:t>
            </a:fld>
            <a:endParaRPr lang="en-US"/>
          </a:p>
        </p:txBody>
      </p:sp>
      <p:sp>
        <p:nvSpPr>
          <p:cNvPr id="5" name="Footer Placeholder 4">
            <a:extLst>
              <a:ext uri="{FF2B5EF4-FFF2-40B4-BE49-F238E27FC236}">
                <a16:creationId xmlns:a16="http://schemas.microsoft.com/office/drawing/2014/main" id="{5242FC4D-0C20-4BEA-A3DD-985911981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A49596-8755-498C-B36F-19317DAD4372}"/>
              </a:ext>
            </a:extLst>
          </p:cNvPr>
          <p:cNvSpPr>
            <a:spLocks noGrp="1"/>
          </p:cNvSpPr>
          <p:nvPr>
            <p:ph type="sldNum" sz="quarter" idx="12"/>
          </p:nvPr>
        </p:nvSpPr>
        <p:spPr/>
        <p:txBody>
          <a:bodyPr/>
          <a:lstStyle/>
          <a:p>
            <a:fld id="{4ADA5E0E-F1C9-4CA9-94E7-E206274271A8}" type="slidenum">
              <a:rPr lang="en-US" smtClean="0"/>
              <a:t>‹#›</a:t>
            </a:fld>
            <a:endParaRPr lang="en-US"/>
          </a:p>
        </p:txBody>
      </p:sp>
    </p:spTree>
    <p:extLst>
      <p:ext uri="{BB962C8B-B14F-4D97-AF65-F5344CB8AC3E}">
        <p14:creationId xmlns:p14="http://schemas.microsoft.com/office/powerpoint/2010/main" val="1277813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00532-6B6D-4454-8422-2282E5A359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AFA709F-2EB8-466B-B1AA-183284BB93C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6DC6C2-E49A-49F6-A502-AAE5166AC500}"/>
              </a:ext>
            </a:extLst>
          </p:cNvPr>
          <p:cNvSpPr>
            <a:spLocks noGrp="1"/>
          </p:cNvSpPr>
          <p:nvPr>
            <p:ph type="dt" sz="half" idx="10"/>
          </p:nvPr>
        </p:nvSpPr>
        <p:spPr/>
        <p:txBody>
          <a:bodyPr/>
          <a:lstStyle/>
          <a:p>
            <a:fld id="{A179B406-55F8-4F53-BC92-8EC139DDED21}" type="datetimeFigureOut">
              <a:rPr lang="en-US" smtClean="0"/>
              <a:t>4/19/2024</a:t>
            </a:fld>
            <a:endParaRPr lang="en-US"/>
          </a:p>
        </p:txBody>
      </p:sp>
      <p:sp>
        <p:nvSpPr>
          <p:cNvPr id="5" name="Footer Placeholder 4">
            <a:extLst>
              <a:ext uri="{FF2B5EF4-FFF2-40B4-BE49-F238E27FC236}">
                <a16:creationId xmlns:a16="http://schemas.microsoft.com/office/drawing/2014/main" id="{325C6783-167B-4993-936C-48F4BD640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340B49-BA7D-4F99-B2E5-6DE42BB2F875}"/>
              </a:ext>
            </a:extLst>
          </p:cNvPr>
          <p:cNvSpPr>
            <a:spLocks noGrp="1"/>
          </p:cNvSpPr>
          <p:nvPr>
            <p:ph type="sldNum" sz="quarter" idx="12"/>
          </p:nvPr>
        </p:nvSpPr>
        <p:spPr/>
        <p:txBody>
          <a:bodyPr/>
          <a:lstStyle/>
          <a:p>
            <a:fld id="{4ADA5E0E-F1C9-4CA9-94E7-E206274271A8}" type="slidenum">
              <a:rPr lang="en-US" smtClean="0"/>
              <a:t>‹#›</a:t>
            </a:fld>
            <a:endParaRPr lang="en-US"/>
          </a:p>
        </p:txBody>
      </p:sp>
    </p:spTree>
    <p:extLst>
      <p:ext uri="{BB962C8B-B14F-4D97-AF65-F5344CB8AC3E}">
        <p14:creationId xmlns:p14="http://schemas.microsoft.com/office/powerpoint/2010/main" val="2025193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7077C-0773-43E1-823B-3E66D9362C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B10E2D-6994-449C-9544-48F0564112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DD0667D-7F5D-44CD-A2E5-7C6021D81C3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B2D06B-1A88-4258-98AA-4840529C73F5}"/>
              </a:ext>
            </a:extLst>
          </p:cNvPr>
          <p:cNvSpPr>
            <a:spLocks noGrp="1"/>
          </p:cNvSpPr>
          <p:nvPr>
            <p:ph type="dt" sz="half" idx="10"/>
          </p:nvPr>
        </p:nvSpPr>
        <p:spPr/>
        <p:txBody>
          <a:bodyPr/>
          <a:lstStyle/>
          <a:p>
            <a:fld id="{A179B406-55F8-4F53-BC92-8EC139DDED21}" type="datetimeFigureOut">
              <a:rPr lang="en-US" smtClean="0"/>
              <a:t>4/19/2024</a:t>
            </a:fld>
            <a:endParaRPr lang="en-US"/>
          </a:p>
        </p:txBody>
      </p:sp>
      <p:sp>
        <p:nvSpPr>
          <p:cNvPr id="6" name="Footer Placeholder 5">
            <a:extLst>
              <a:ext uri="{FF2B5EF4-FFF2-40B4-BE49-F238E27FC236}">
                <a16:creationId xmlns:a16="http://schemas.microsoft.com/office/drawing/2014/main" id="{43FDF7AC-EA8F-4576-975F-D6D433B386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053DD6-1331-4BEA-81C9-A5BD6C1BB752}"/>
              </a:ext>
            </a:extLst>
          </p:cNvPr>
          <p:cNvSpPr>
            <a:spLocks noGrp="1"/>
          </p:cNvSpPr>
          <p:nvPr>
            <p:ph type="sldNum" sz="quarter" idx="12"/>
          </p:nvPr>
        </p:nvSpPr>
        <p:spPr/>
        <p:txBody>
          <a:bodyPr/>
          <a:lstStyle/>
          <a:p>
            <a:fld id="{4ADA5E0E-F1C9-4CA9-94E7-E206274271A8}" type="slidenum">
              <a:rPr lang="en-US" smtClean="0"/>
              <a:t>‹#›</a:t>
            </a:fld>
            <a:endParaRPr lang="en-US"/>
          </a:p>
        </p:txBody>
      </p:sp>
    </p:spTree>
    <p:extLst>
      <p:ext uri="{BB962C8B-B14F-4D97-AF65-F5344CB8AC3E}">
        <p14:creationId xmlns:p14="http://schemas.microsoft.com/office/powerpoint/2010/main" val="162610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98624-1EC1-4983-86F1-6875C9071AE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58DB10-2FF4-4117-AFB8-DA4B5E99BA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A234B4-D495-4473-8CC5-617A948E4BC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F6C1FAE-396D-4D20-AB2F-64F10E1EE3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8A11B1-8B3D-4408-AA54-6B612EC5702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FA878F-B924-41CA-BD84-36E3CDE25996}"/>
              </a:ext>
            </a:extLst>
          </p:cNvPr>
          <p:cNvSpPr>
            <a:spLocks noGrp="1"/>
          </p:cNvSpPr>
          <p:nvPr>
            <p:ph type="dt" sz="half" idx="10"/>
          </p:nvPr>
        </p:nvSpPr>
        <p:spPr/>
        <p:txBody>
          <a:bodyPr/>
          <a:lstStyle/>
          <a:p>
            <a:fld id="{A179B406-55F8-4F53-BC92-8EC139DDED21}" type="datetimeFigureOut">
              <a:rPr lang="en-US" smtClean="0"/>
              <a:t>4/19/2024</a:t>
            </a:fld>
            <a:endParaRPr lang="en-US"/>
          </a:p>
        </p:txBody>
      </p:sp>
      <p:sp>
        <p:nvSpPr>
          <p:cNvPr id="8" name="Footer Placeholder 7">
            <a:extLst>
              <a:ext uri="{FF2B5EF4-FFF2-40B4-BE49-F238E27FC236}">
                <a16:creationId xmlns:a16="http://schemas.microsoft.com/office/drawing/2014/main" id="{5912D0FA-0605-4FB5-9035-7DDB25AFDC5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0432D4-58E8-4359-9CFA-3268F2C37732}"/>
              </a:ext>
            </a:extLst>
          </p:cNvPr>
          <p:cNvSpPr>
            <a:spLocks noGrp="1"/>
          </p:cNvSpPr>
          <p:nvPr>
            <p:ph type="sldNum" sz="quarter" idx="12"/>
          </p:nvPr>
        </p:nvSpPr>
        <p:spPr/>
        <p:txBody>
          <a:bodyPr/>
          <a:lstStyle/>
          <a:p>
            <a:fld id="{4ADA5E0E-F1C9-4CA9-94E7-E206274271A8}" type="slidenum">
              <a:rPr lang="en-US" smtClean="0"/>
              <a:t>‹#›</a:t>
            </a:fld>
            <a:endParaRPr lang="en-US"/>
          </a:p>
        </p:txBody>
      </p:sp>
    </p:spTree>
    <p:extLst>
      <p:ext uri="{BB962C8B-B14F-4D97-AF65-F5344CB8AC3E}">
        <p14:creationId xmlns:p14="http://schemas.microsoft.com/office/powerpoint/2010/main" val="4162166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631AA-E526-4EE9-9DB1-18BAF90D867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E7BC2D-709A-4F56-982F-624810765A1A}"/>
              </a:ext>
            </a:extLst>
          </p:cNvPr>
          <p:cNvSpPr>
            <a:spLocks noGrp="1"/>
          </p:cNvSpPr>
          <p:nvPr>
            <p:ph type="dt" sz="half" idx="10"/>
          </p:nvPr>
        </p:nvSpPr>
        <p:spPr/>
        <p:txBody>
          <a:bodyPr/>
          <a:lstStyle/>
          <a:p>
            <a:fld id="{A179B406-55F8-4F53-BC92-8EC139DDED21}" type="datetimeFigureOut">
              <a:rPr lang="en-US" smtClean="0"/>
              <a:t>4/19/2024</a:t>
            </a:fld>
            <a:endParaRPr lang="en-US"/>
          </a:p>
        </p:txBody>
      </p:sp>
      <p:sp>
        <p:nvSpPr>
          <p:cNvPr id="4" name="Footer Placeholder 3">
            <a:extLst>
              <a:ext uri="{FF2B5EF4-FFF2-40B4-BE49-F238E27FC236}">
                <a16:creationId xmlns:a16="http://schemas.microsoft.com/office/drawing/2014/main" id="{6035A809-2BF9-47F4-9C70-3ECFC7E3C2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9609F6-B99B-4620-8FFF-E52B0C4C203B}"/>
              </a:ext>
            </a:extLst>
          </p:cNvPr>
          <p:cNvSpPr>
            <a:spLocks noGrp="1"/>
          </p:cNvSpPr>
          <p:nvPr>
            <p:ph type="sldNum" sz="quarter" idx="12"/>
          </p:nvPr>
        </p:nvSpPr>
        <p:spPr/>
        <p:txBody>
          <a:bodyPr/>
          <a:lstStyle/>
          <a:p>
            <a:fld id="{4ADA5E0E-F1C9-4CA9-94E7-E206274271A8}" type="slidenum">
              <a:rPr lang="en-US" smtClean="0"/>
              <a:t>‹#›</a:t>
            </a:fld>
            <a:endParaRPr lang="en-US"/>
          </a:p>
        </p:txBody>
      </p:sp>
    </p:spTree>
    <p:extLst>
      <p:ext uri="{BB962C8B-B14F-4D97-AF65-F5344CB8AC3E}">
        <p14:creationId xmlns:p14="http://schemas.microsoft.com/office/powerpoint/2010/main" val="3478950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25FFCD-C73D-4CF7-B962-A2B43FBB18FE}"/>
              </a:ext>
            </a:extLst>
          </p:cNvPr>
          <p:cNvSpPr>
            <a:spLocks noGrp="1"/>
          </p:cNvSpPr>
          <p:nvPr>
            <p:ph type="dt" sz="half" idx="10"/>
          </p:nvPr>
        </p:nvSpPr>
        <p:spPr/>
        <p:txBody>
          <a:bodyPr/>
          <a:lstStyle/>
          <a:p>
            <a:fld id="{A179B406-55F8-4F53-BC92-8EC139DDED21}" type="datetimeFigureOut">
              <a:rPr lang="en-US" smtClean="0"/>
              <a:t>4/19/2024</a:t>
            </a:fld>
            <a:endParaRPr lang="en-US"/>
          </a:p>
        </p:txBody>
      </p:sp>
      <p:sp>
        <p:nvSpPr>
          <p:cNvPr id="3" name="Footer Placeholder 2">
            <a:extLst>
              <a:ext uri="{FF2B5EF4-FFF2-40B4-BE49-F238E27FC236}">
                <a16:creationId xmlns:a16="http://schemas.microsoft.com/office/drawing/2014/main" id="{AA132C43-2382-4E62-A7A1-CF77375B7BE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8EB1267-153D-4CAF-A658-AC7528F10CBF}"/>
              </a:ext>
            </a:extLst>
          </p:cNvPr>
          <p:cNvSpPr>
            <a:spLocks noGrp="1"/>
          </p:cNvSpPr>
          <p:nvPr>
            <p:ph type="sldNum" sz="quarter" idx="12"/>
          </p:nvPr>
        </p:nvSpPr>
        <p:spPr/>
        <p:txBody>
          <a:bodyPr/>
          <a:lstStyle/>
          <a:p>
            <a:fld id="{4ADA5E0E-F1C9-4CA9-94E7-E206274271A8}" type="slidenum">
              <a:rPr lang="en-US" smtClean="0"/>
              <a:t>‹#›</a:t>
            </a:fld>
            <a:endParaRPr lang="en-US"/>
          </a:p>
        </p:txBody>
      </p:sp>
    </p:spTree>
    <p:extLst>
      <p:ext uri="{BB962C8B-B14F-4D97-AF65-F5344CB8AC3E}">
        <p14:creationId xmlns:p14="http://schemas.microsoft.com/office/powerpoint/2010/main" val="20756490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36312-67B1-4DDD-B7BB-49AC44B2A8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E45BE74-72FC-40A3-AE79-9CEC5510F4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781580-EE16-43BF-89DB-070BB615ED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E0F23D-263F-4930-A090-FAF43B3AC521}"/>
              </a:ext>
            </a:extLst>
          </p:cNvPr>
          <p:cNvSpPr>
            <a:spLocks noGrp="1"/>
          </p:cNvSpPr>
          <p:nvPr>
            <p:ph type="dt" sz="half" idx="10"/>
          </p:nvPr>
        </p:nvSpPr>
        <p:spPr/>
        <p:txBody>
          <a:bodyPr/>
          <a:lstStyle/>
          <a:p>
            <a:fld id="{A179B406-55F8-4F53-BC92-8EC139DDED21}" type="datetimeFigureOut">
              <a:rPr lang="en-US" smtClean="0"/>
              <a:t>4/19/2024</a:t>
            </a:fld>
            <a:endParaRPr lang="en-US"/>
          </a:p>
        </p:txBody>
      </p:sp>
      <p:sp>
        <p:nvSpPr>
          <p:cNvPr id="6" name="Footer Placeholder 5">
            <a:extLst>
              <a:ext uri="{FF2B5EF4-FFF2-40B4-BE49-F238E27FC236}">
                <a16:creationId xmlns:a16="http://schemas.microsoft.com/office/drawing/2014/main" id="{85C989FA-7322-4332-B550-2A4464DBE4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1F4281-D95B-41C7-A909-E69E29D7E843}"/>
              </a:ext>
            </a:extLst>
          </p:cNvPr>
          <p:cNvSpPr>
            <a:spLocks noGrp="1"/>
          </p:cNvSpPr>
          <p:nvPr>
            <p:ph type="sldNum" sz="quarter" idx="12"/>
          </p:nvPr>
        </p:nvSpPr>
        <p:spPr/>
        <p:txBody>
          <a:bodyPr/>
          <a:lstStyle/>
          <a:p>
            <a:fld id="{4ADA5E0E-F1C9-4CA9-94E7-E206274271A8}" type="slidenum">
              <a:rPr lang="en-US" smtClean="0"/>
              <a:t>‹#›</a:t>
            </a:fld>
            <a:endParaRPr lang="en-US"/>
          </a:p>
        </p:txBody>
      </p:sp>
    </p:spTree>
    <p:extLst>
      <p:ext uri="{BB962C8B-B14F-4D97-AF65-F5344CB8AC3E}">
        <p14:creationId xmlns:p14="http://schemas.microsoft.com/office/powerpoint/2010/main" val="1382779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C696-BA0D-4A76-B4B1-B1EC00ADAB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9C1272-9FB0-455D-A0BD-B610C0685F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E1BB6D-C61C-45E2-948B-9D63E1A090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F6EF7B-85FB-4DC1-991D-A4F2FEA31857}"/>
              </a:ext>
            </a:extLst>
          </p:cNvPr>
          <p:cNvSpPr>
            <a:spLocks noGrp="1"/>
          </p:cNvSpPr>
          <p:nvPr>
            <p:ph type="dt" sz="half" idx="10"/>
          </p:nvPr>
        </p:nvSpPr>
        <p:spPr/>
        <p:txBody>
          <a:bodyPr/>
          <a:lstStyle/>
          <a:p>
            <a:fld id="{A179B406-55F8-4F53-BC92-8EC139DDED21}" type="datetimeFigureOut">
              <a:rPr lang="en-US" smtClean="0"/>
              <a:t>4/19/2024</a:t>
            </a:fld>
            <a:endParaRPr lang="en-US"/>
          </a:p>
        </p:txBody>
      </p:sp>
      <p:sp>
        <p:nvSpPr>
          <p:cNvPr id="6" name="Footer Placeholder 5">
            <a:extLst>
              <a:ext uri="{FF2B5EF4-FFF2-40B4-BE49-F238E27FC236}">
                <a16:creationId xmlns:a16="http://schemas.microsoft.com/office/drawing/2014/main" id="{1AE214B8-AC1B-49C7-A84F-7BF06948ED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ED665A-59C8-4089-84E7-6FF747A7C54D}"/>
              </a:ext>
            </a:extLst>
          </p:cNvPr>
          <p:cNvSpPr>
            <a:spLocks noGrp="1"/>
          </p:cNvSpPr>
          <p:nvPr>
            <p:ph type="sldNum" sz="quarter" idx="12"/>
          </p:nvPr>
        </p:nvSpPr>
        <p:spPr/>
        <p:txBody>
          <a:bodyPr/>
          <a:lstStyle/>
          <a:p>
            <a:fld id="{4ADA5E0E-F1C9-4CA9-94E7-E206274271A8}" type="slidenum">
              <a:rPr lang="en-US" smtClean="0"/>
              <a:t>‹#›</a:t>
            </a:fld>
            <a:endParaRPr lang="en-US"/>
          </a:p>
        </p:txBody>
      </p:sp>
    </p:spTree>
    <p:extLst>
      <p:ext uri="{BB962C8B-B14F-4D97-AF65-F5344CB8AC3E}">
        <p14:creationId xmlns:p14="http://schemas.microsoft.com/office/powerpoint/2010/main" val="37675291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4704F77-DFEF-437D-B022-DCB13E01EA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D67DAC-634A-47B2-B68C-9F7C6D766C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F96F0D-29F6-41FD-A54B-A7BF12F0E7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79B406-55F8-4F53-BC92-8EC139DDED21}" type="datetimeFigureOut">
              <a:rPr lang="en-US" smtClean="0"/>
              <a:t>4/19/2024</a:t>
            </a:fld>
            <a:endParaRPr lang="en-US"/>
          </a:p>
        </p:txBody>
      </p:sp>
      <p:sp>
        <p:nvSpPr>
          <p:cNvPr id="5" name="Footer Placeholder 4">
            <a:extLst>
              <a:ext uri="{FF2B5EF4-FFF2-40B4-BE49-F238E27FC236}">
                <a16:creationId xmlns:a16="http://schemas.microsoft.com/office/drawing/2014/main" id="{DB290A4F-3DF5-4908-B450-346FEAD7C7F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A17D5F-AB75-49AE-B49A-FC888CD206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DA5E0E-F1C9-4CA9-94E7-E206274271A8}" type="slidenum">
              <a:rPr lang="en-US" smtClean="0"/>
              <a:t>‹#›</a:t>
            </a:fld>
            <a:endParaRPr lang="en-US"/>
          </a:p>
        </p:txBody>
      </p:sp>
    </p:spTree>
    <p:extLst>
      <p:ext uri="{BB962C8B-B14F-4D97-AF65-F5344CB8AC3E}">
        <p14:creationId xmlns:p14="http://schemas.microsoft.com/office/powerpoint/2010/main" val="6289295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blog.logrocket.com/graphql-vs-rest-api-why-you-shouldnt-use-graphql/" TargetMode="External"/><Relationship Id="rId2" Type="http://schemas.openxmlformats.org/officeDocument/2006/relationships/hyperlink" Target="https://stfalconcom.medium.com/understanding-api-performance-and-enhancing-its-efficiency-374c1a5ee865" TargetMode="External"/><Relationship Id="rId1" Type="http://schemas.openxmlformats.org/officeDocument/2006/relationships/slideLayout" Target="../slideLayouts/slideLayout2.xml"/><Relationship Id="rId5" Type="http://schemas.openxmlformats.org/officeDocument/2006/relationships/image" Target="../media/image1.jpeg"/><Relationship Id="rId4" Type="http://schemas.openxmlformats.org/officeDocument/2006/relationships/image" Target="../media/image19.jpe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22" name="Group 21">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26" name="Freeform: Shape 25">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26">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3" name="Group 22">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24" name="Freeform: Shape 23">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6E064836-D7FA-4E55-9C07-38493A8B690C}"/>
              </a:ext>
            </a:extLst>
          </p:cNvPr>
          <p:cNvSpPr>
            <a:spLocks noGrp="1"/>
          </p:cNvSpPr>
          <p:nvPr>
            <p:ph type="ctrTitle"/>
          </p:nvPr>
        </p:nvSpPr>
        <p:spPr>
          <a:xfrm>
            <a:off x="838199" y="1120676"/>
            <a:ext cx="8647964" cy="2308324"/>
          </a:xfrm>
        </p:spPr>
        <p:txBody>
          <a:bodyPr vert="horz" lIns="91440" tIns="45720" rIns="91440" bIns="45720" rtlCol="0" anchor="b">
            <a:normAutofit fontScale="90000"/>
          </a:bodyPr>
          <a:lstStyle/>
          <a:p>
            <a:pPr algn="l" fontAlgn="base"/>
            <a:r>
              <a:rPr lang="en-US" sz="3600" b="0" i="0" kern="1200" dirty="0">
                <a:solidFill>
                  <a:schemeClr val="bg1"/>
                </a:solidFill>
                <a:effectLst/>
                <a:latin typeface="+mj-lt"/>
                <a:ea typeface="+mj-ea"/>
                <a:cs typeface="+mj-cs"/>
              </a:rPr>
              <a:t>Architecture Selection for API: Rest vs </a:t>
            </a:r>
            <a:r>
              <a:rPr lang="en-US" sz="3600" b="0" i="0" kern="1200" dirty="0" err="1">
                <a:solidFill>
                  <a:schemeClr val="bg1"/>
                </a:solidFill>
                <a:effectLst/>
                <a:latin typeface="+mj-lt"/>
                <a:ea typeface="+mj-ea"/>
                <a:cs typeface="+mj-cs"/>
              </a:rPr>
              <a:t>GraphQL</a:t>
            </a:r>
            <a:r>
              <a:rPr lang="en-US" sz="3600" b="0" i="0" kern="1200" dirty="0">
                <a:solidFill>
                  <a:schemeClr val="bg1"/>
                </a:solidFill>
                <a:effectLst/>
                <a:latin typeface="+mj-lt"/>
                <a:ea typeface="+mj-ea"/>
                <a:cs typeface="+mj-cs"/>
              </a:rPr>
              <a:t> </a:t>
            </a:r>
            <a:br>
              <a:rPr lang="en-US" sz="2300" b="0" i="0" kern="1200" dirty="0">
                <a:solidFill>
                  <a:schemeClr val="bg1"/>
                </a:solidFill>
                <a:effectLst/>
                <a:latin typeface="+mj-lt"/>
                <a:ea typeface="+mj-ea"/>
                <a:cs typeface="+mj-cs"/>
              </a:rPr>
            </a:br>
            <a:br>
              <a:rPr lang="en-US" sz="2300" kern="1200" dirty="0">
                <a:solidFill>
                  <a:schemeClr val="bg1"/>
                </a:solidFill>
                <a:latin typeface="+mj-lt"/>
                <a:ea typeface="+mj-ea"/>
                <a:cs typeface="+mj-cs"/>
              </a:rPr>
            </a:br>
            <a:br>
              <a:rPr lang="en-US" sz="2300" b="1" i="0" kern="1200" dirty="0">
                <a:solidFill>
                  <a:schemeClr val="bg1"/>
                </a:solidFill>
                <a:effectLst/>
                <a:latin typeface="+mj-lt"/>
                <a:ea typeface="+mj-ea"/>
                <a:cs typeface="+mj-cs"/>
              </a:rPr>
            </a:br>
            <a:br>
              <a:rPr lang="en-US" sz="2300" b="0" i="0" kern="1200" dirty="0">
                <a:solidFill>
                  <a:schemeClr val="bg1"/>
                </a:solidFill>
                <a:effectLst/>
                <a:latin typeface="+mj-lt"/>
                <a:ea typeface="+mj-ea"/>
                <a:cs typeface="+mj-cs"/>
              </a:rPr>
            </a:br>
            <a:endParaRPr lang="en-US" sz="2300" kern="1200" dirty="0">
              <a:solidFill>
                <a:schemeClr val="bg1"/>
              </a:solidFill>
              <a:latin typeface="+mj-lt"/>
              <a:ea typeface="+mj-ea"/>
              <a:cs typeface="+mj-cs"/>
            </a:endParaRPr>
          </a:p>
        </p:txBody>
      </p:sp>
      <p:sp>
        <p:nvSpPr>
          <p:cNvPr id="3" name="文本框 2">
            <a:extLst>
              <a:ext uri="{FF2B5EF4-FFF2-40B4-BE49-F238E27FC236}">
                <a16:creationId xmlns:a16="http://schemas.microsoft.com/office/drawing/2014/main" id="{25DF911A-0BAD-0251-4462-A5572F6A42BF}"/>
              </a:ext>
            </a:extLst>
          </p:cNvPr>
          <p:cNvSpPr txBox="1"/>
          <p:nvPr/>
        </p:nvSpPr>
        <p:spPr>
          <a:xfrm>
            <a:off x="835024" y="3809999"/>
            <a:ext cx="7025753" cy="1012778"/>
          </a:xfrm>
          <a:prstGeom prst="rect">
            <a:avLst/>
          </a:prstGeom>
        </p:spPr>
        <p:txBody>
          <a:bodyPr vert="horz" lIns="91440" tIns="45720" rIns="91440" bIns="45720" rtlCol="0">
            <a:normAutofit/>
          </a:bodyPr>
          <a:lstStyle/>
          <a:p>
            <a:pPr>
              <a:lnSpc>
                <a:spcPct val="90000"/>
              </a:lnSpc>
              <a:spcBef>
                <a:spcPts val="1000"/>
              </a:spcBef>
            </a:pPr>
            <a:br>
              <a:rPr lang="en-US" altLang="zh-CN" sz="1300" b="0" i="0" kern="1200" dirty="0">
                <a:solidFill>
                  <a:schemeClr val="bg1"/>
                </a:solidFill>
                <a:effectLst/>
                <a:latin typeface="+mn-lt"/>
                <a:ea typeface="+mn-ea"/>
                <a:cs typeface="+mn-cs"/>
              </a:rPr>
            </a:br>
            <a:r>
              <a:rPr lang="en-US" altLang="zh-CN" sz="1300" b="0" i="0" kern="1200" dirty="0">
                <a:solidFill>
                  <a:schemeClr val="bg1"/>
                </a:solidFill>
                <a:effectLst/>
                <a:latin typeface="+mn-lt"/>
                <a:ea typeface="+mn-ea"/>
                <a:cs typeface="+mn-cs"/>
              </a:rPr>
              <a:t>Team members: </a:t>
            </a:r>
            <a:br>
              <a:rPr lang="en-US" altLang="zh-CN" sz="1300" b="0" i="0" kern="1200" dirty="0">
                <a:solidFill>
                  <a:schemeClr val="bg1"/>
                </a:solidFill>
                <a:effectLst/>
                <a:latin typeface="+mn-lt"/>
                <a:ea typeface="+mn-ea"/>
                <a:cs typeface="+mn-cs"/>
              </a:rPr>
            </a:br>
            <a:r>
              <a:rPr lang="en-US" altLang="zh-CN" sz="1300" b="1" i="0" kern="1200" dirty="0">
                <a:solidFill>
                  <a:schemeClr val="bg1"/>
                </a:solidFill>
                <a:effectLst/>
                <a:latin typeface="+mn-lt"/>
                <a:ea typeface="+mn-ea"/>
                <a:cs typeface="+mn-cs"/>
              </a:rPr>
              <a:t>Arsalan Imran (002344722)</a:t>
            </a:r>
            <a:br>
              <a:rPr lang="en-US" altLang="zh-CN" sz="1300" b="1" i="0" kern="1200" dirty="0">
                <a:solidFill>
                  <a:schemeClr val="bg1"/>
                </a:solidFill>
                <a:effectLst/>
                <a:latin typeface="+mn-lt"/>
                <a:ea typeface="+mn-ea"/>
                <a:cs typeface="+mn-cs"/>
              </a:rPr>
            </a:br>
            <a:r>
              <a:rPr lang="en-US" altLang="zh-CN" sz="1300" b="1" kern="1200" dirty="0">
                <a:solidFill>
                  <a:schemeClr val="bg1"/>
                </a:solidFill>
                <a:latin typeface="+mn-lt"/>
                <a:ea typeface="+mn-ea"/>
                <a:cs typeface="+mn-cs"/>
              </a:rPr>
              <a:t>Dan Luo (002352806)</a:t>
            </a:r>
            <a:r>
              <a:rPr lang="en-US" altLang="zh-CN" sz="1300" kern="1200" dirty="0">
                <a:solidFill>
                  <a:schemeClr val="bg1"/>
                </a:solidFill>
                <a:latin typeface="+mn-lt"/>
                <a:ea typeface="+mn-ea"/>
                <a:cs typeface="+mn-cs"/>
              </a:rPr>
              <a:t> </a:t>
            </a:r>
            <a:br>
              <a:rPr lang="en-US" altLang="zh-CN" sz="1300" b="1" i="0" kern="1200" dirty="0">
                <a:solidFill>
                  <a:schemeClr val="bg1"/>
                </a:solidFill>
                <a:effectLst/>
                <a:latin typeface="+mn-lt"/>
                <a:ea typeface="+mn-ea"/>
                <a:cs typeface="+mn-cs"/>
              </a:rPr>
            </a:br>
            <a:r>
              <a:rPr lang="en-US" altLang="zh-CN" sz="1300" b="1" i="0" kern="1200" dirty="0">
                <a:solidFill>
                  <a:schemeClr val="bg1"/>
                </a:solidFill>
                <a:effectLst/>
                <a:latin typeface="+mn-lt"/>
                <a:ea typeface="+mn-ea"/>
                <a:cs typeface="+mn-cs"/>
              </a:rPr>
              <a:t>Guan Wang (002341590)</a:t>
            </a:r>
            <a:endParaRPr lang="en-US" altLang="zh-CN" sz="1300" kern="1200" dirty="0">
              <a:solidFill>
                <a:schemeClr val="bg1"/>
              </a:solidFill>
              <a:latin typeface="+mn-lt"/>
              <a:ea typeface="+mn-ea"/>
              <a:cs typeface="+mn-cs"/>
            </a:endParaRPr>
          </a:p>
        </p:txBody>
      </p:sp>
    </p:spTree>
    <p:extLst>
      <p:ext uri="{BB962C8B-B14F-4D97-AF65-F5344CB8AC3E}">
        <p14:creationId xmlns:p14="http://schemas.microsoft.com/office/powerpoint/2010/main" val="1019839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6FC62A07-613F-4CE2-B3CB-EE2095DF157F}"/>
              </a:ext>
            </a:extLst>
          </p:cNvPr>
          <p:cNvSpPr>
            <a:spLocks noGrp="1"/>
          </p:cNvSpPr>
          <p:nvPr>
            <p:ph type="title"/>
          </p:nvPr>
        </p:nvSpPr>
        <p:spPr>
          <a:xfrm>
            <a:off x="838200" y="669925"/>
            <a:ext cx="4508946" cy="1325563"/>
          </a:xfrm>
        </p:spPr>
        <p:txBody>
          <a:bodyPr anchor="b">
            <a:normAutofit/>
          </a:bodyPr>
          <a:lstStyle/>
          <a:p>
            <a:pPr algn="r"/>
            <a:r>
              <a:rPr lang="en-US" sz="3400" b="1" i="0">
                <a:solidFill>
                  <a:schemeClr val="bg1"/>
                </a:solidFill>
                <a:effectLst/>
                <a:latin typeface="Calibri" panose="020F0502020204030204" pitchFamily="34" charset="0"/>
              </a:rPr>
              <a:t>Methodology</a:t>
            </a:r>
            <a:r>
              <a:rPr lang="en-US" sz="3400" b="1">
                <a:solidFill>
                  <a:schemeClr val="bg1"/>
                </a:solidFill>
                <a:latin typeface="Calibri" panose="020F0502020204030204" pitchFamily="34" charset="0"/>
              </a:rPr>
              <a:t> - </a:t>
            </a:r>
            <a:r>
              <a:rPr lang="en-US" altLang="zh-CN" sz="3400" b="1" i="0">
                <a:solidFill>
                  <a:schemeClr val="bg1"/>
                </a:solidFill>
                <a:effectLst/>
                <a:latin typeface="Calibri" panose="020F0502020204030204" pitchFamily="34" charset="0"/>
              </a:rPr>
              <a:t>Analysis</a:t>
            </a:r>
            <a:br>
              <a:rPr lang="en-US" sz="3400" b="0" i="0">
                <a:solidFill>
                  <a:schemeClr val="bg1"/>
                </a:solidFill>
                <a:effectLst/>
                <a:latin typeface="Calibri" panose="020F0502020204030204" pitchFamily="34" charset="0"/>
              </a:rPr>
            </a:br>
            <a:endParaRPr lang="en-US" sz="3400">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FED70CF-2E00-4414-9F0C-06C0DCC63E7E}"/>
              </a:ext>
            </a:extLst>
          </p:cNvPr>
          <p:cNvSpPr>
            <a:spLocks noGrp="1"/>
          </p:cNvSpPr>
          <p:nvPr>
            <p:ph idx="1"/>
          </p:nvPr>
        </p:nvSpPr>
        <p:spPr>
          <a:xfrm>
            <a:off x="1392667" y="2398957"/>
            <a:ext cx="9406666" cy="3526144"/>
          </a:xfrm>
        </p:spPr>
        <p:txBody>
          <a:bodyPr>
            <a:normAutofit/>
          </a:bodyPr>
          <a:lstStyle/>
          <a:p>
            <a:pPr rtl="0" fontAlgn="base">
              <a:buFont typeface="Arial" panose="020B0604020202020204" pitchFamily="34" charset="0"/>
              <a:buChar char="•"/>
            </a:pPr>
            <a:r>
              <a:rPr lang="en-US" sz="1700" b="1" i="0">
                <a:solidFill>
                  <a:schemeClr val="bg1"/>
                </a:solidFill>
                <a:effectLst/>
                <a:latin typeface="Calibri" panose="020F0502020204030204" pitchFamily="34" charset="0"/>
              </a:rPr>
              <a:t>Analysis</a:t>
            </a:r>
            <a:r>
              <a:rPr lang="en-US" sz="1700" b="0" i="0">
                <a:solidFill>
                  <a:schemeClr val="bg1"/>
                </a:solidFill>
                <a:effectLst/>
                <a:latin typeface="Calibri" panose="020F0502020204030204" pitchFamily="34" charset="0"/>
              </a:rPr>
              <a:t>: We will analyze the performance of Apis using the dataset and statistical analysis, including: </a:t>
            </a:r>
          </a:p>
          <a:p>
            <a:pPr lvl="1" fontAlgn="base"/>
            <a:r>
              <a:rPr lang="en-US" sz="1700" b="0" i="0">
                <a:solidFill>
                  <a:schemeClr val="bg1"/>
                </a:solidFill>
                <a:effectLst/>
                <a:latin typeface="Calibri" panose="020F0502020204030204" pitchFamily="34" charset="0"/>
              </a:rPr>
              <a:t>Multivariate Regression with User Count: Understand how user count affects API performance (e.g., error rate, average response time, throughput).  </a:t>
            </a:r>
          </a:p>
          <a:p>
            <a:pPr lvl="1" fontAlgn="base"/>
            <a:r>
              <a:rPr lang="en-US" sz="1700" b="0" i="0">
                <a:solidFill>
                  <a:schemeClr val="bg1"/>
                </a:solidFill>
                <a:effectLst/>
                <a:latin typeface="Calibri" panose="020F0502020204030204" pitchFamily="34" charset="0"/>
              </a:rPr>
              <a:t>Comparative EDA Analysis of Two APIs' Categories: Understand the distribution and relative importance of categories for each API in the dataset.  </a:t>
            </a:r>
          </a:p>
          <a:p>
            <a:pPr lvl="1" fontAlgn="base"/>
            <a:r>
              <a:rPr lang="en-US" sz="1700" b="0" i="0">
                <a:solidFill>
                  <a:schemeClr val="bg1"/>
                </a:solidFill>
                <a:effectLst/>
                <a:latin typeface="Calibri" panose="020F0502020204030204" pitchFamily="34" charset="0"/>
              </a:rPr>
              <a:t>Significance Testing for Error Rate (e.g., t-tests, Wilcoxon signed-rank tests): Identify if one API has significantly lower error rates.  </a:t>
            </a:r>
          </a:p>
          <a:p>
            <a:pPr lvl="1" fontAlgn="base"/>
            <a:r>
              <a:rPr lang="en-US" sz="1700" b="0" i="0">
                <a:solidFill>
                  <a:schemeClr val="bg1"/>
                </a:solidFill>
                <a:effectLst/>
                <a:latin typeface="Calibri" panose="020F0502020204030204" pitchFamily="34" charset="0"/>
              </a:rPr>
              <a:t>Significance Testing for Throughput (e.g., t-tests, Wilcoxon signed-rank tests): Ascertain if there are significant differences in throughput data between the two APIs  </a:t>
            </a:r>
          </a:p>
          <a:p>
            <a:pPr lvl="1" fontAlgn="base"/>
            <a:r>
              <a:rPr lang="en-US" sz="1700" b="0" i="0">
                <a:solidFill>
                  <a:schemeClr val="bg1"/>
                </a:solidFill>
                <a:effectLst/>
                <a:latin typeface="Calibri" panose="020F0502020204030204" pitchFamily="34" charset="0"/>
              </a:rPr>
              <a:t>Significance Testing for Average Response Time (e.g., t-tests, Wilcoxon signed-rank tests): Assess if one API consistently responds faster.  </a:t>
            </a:r>
          </a:p>
          <a:p>
            <a:endParaRPr lang="en-US" sz="170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4489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Postman website">
            <a:extLst>
              <a:ext uri="{FF2B5EF4-FFF2-40B4-BE49-F238E27FC236}">
                <a16:creationId xmlns:a16="http://schemas.microsoft.com/office/drawing/2014/main" id="{92AF5563-8F6C-0D7B-89BB-4C4967FCA8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087778"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6052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EF463D-EE6B-46FF-B7C7-74B09A96C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11A27B3A-460C-4100-99B5-817F25979F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089" y="1498602"/>
            <a:ext cx="4403345" cy="3940174"/>
            <a:chOff x="827089" y="1498602"/>
            <a:chExt cx="4403345" cy="3940174"/>
          </a:xfrm>
          <a:effectLst>
            <a:outerShdw blurRad="381000" dist="152400" dir="5400000" algn="ctr" rotWithShape="0">
              <a:srgbClr val="000000">
                <a:alpha val="10000"/>
              </a:srgbClr>
            </a:outerShdw>
          </a:effectLst>
        </p:grpSpPr>
        <p:sp>
          <p:nvSpPr>
            <p:cNvPr id="15" name="Freeform: Shape 10">
              <a:extLst>
                <a:ext uri="{FF2B5EF4-FFF2-40B4-BE49-F238E27FC236}">
                  <a16:creationId xmlns:a16="http://schemas.microsoft.com/office/drawing/2014/main" id="{35450488-7F33-43E4-B4DA-CAB50A1CC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sp>
          <p:nvSpPr>
            <p:cNvPr id="12" name="Freeform: Shape 11">
              <a:extLst>
                <a:ext uri="{FF2B5EF4-FFF2-40B4-BE49-F238E27FC236}">
                  <a16:creationId xmlns:a16="http://schemas.microsoft.com/office/drawing/2014/main" id="{EE5154B2-BEF9-4C08-B6B1-9DED9F17C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grpSp>
      <p:sp>
        <p:nvSpPr>
          <p:cNvPr id="2" name="Title 1">
            <a:extLst>
              <a:ext uri="{FF2B5EF4-FFF2-40B4-BE49-F238E27FC236}">
                <a16:creationId xmlns:a16="http://schemas.microsoft.com/office/drawing/2014/main" id="{6FC62A07-613F-4CE2-B3CB-EE2095DF157F}"/>
              </a:ext>
            </a:extLst>
          </p:cNvPr>
          <p:cNvSpPr>
            <a:spLocks noGrp="1"/>
          </p:cNvSpPr>
          <p:nvPr>
            <p:ph type="title"/>
          </p:nvPr>
        </p:nvSpPr>
        <p:spPr>
          <a:xfrm>
            <a:off x="1268127" y="2023558"/>
            <a:ext cx="3521265" cy="2491292"/>
          </a:xfrm>
        </p:spPr>
        <p:txBody>
          <a:bodyPr anchor="t">
            <a:normAutofit/>
          </a:bodyPr>
          <a:lstStyle/>
          <a:p>
            <a:r>
              <a:rPr lang="en-US" sz="4000" b="1" i="0">
                <a:effectLst/>
                <a:latin typeface="Calibri" panose="020F0502020204030204" pitchFamily="34" charset="0"/>
              </a:rPr>
              <a:t>Methodology:  </a:t>
            </a:r>
            <a:br>
              <a:rPr lang="en-US" sz="4000" b="0" i="0">
                <a:effectLst/>
                <a:latin typeface="Calibri" panose="020F0502020204030204" pitchFamily="34" charset="0"/>
              </a:rPr>
            </a:br>
            <a:endParaRPr lang="en-US" sz="4000"/>
          </a:p>
        </p:txBody>
      </p:sp>
      <p:sp>
        <p:nvSpPr>
          <p:cNvPr id="14" name="Freeform: Shape 13">
            <a:extLst>
              <a:ext uri="{FF2B5EF4-FFF2-40B4-BE49-F238E27FC236}">
                <a16:creationId xmlns:a16="http://schemas.microsoft.com/office/drawing/2014/main" id="{30B5ED20-499B-41E7-95BE-8BBD31314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5A51D22-76EA-4C70-B5C9-ED3946924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8FED70CF-2E00-4414-9F0C-06C0DCC63E7E}"/>
              </a:ext>
            </a:extLst>
          </p:cNvPr>
          <p:cNvSpPr>
            <a:spLocks noGrp="1"/>
          </p:cNvSpPr>
          <p:nvPr>
            <p:ph idx="1"/>
          </p:nvPr>
        </p:nvSpPr>
        <p:spPr>
          <a:xfrm>
            <a:off x="6099175" y="1311088"/>
            <a:ext cx="5276850" cy="4327261"/>
          </a:xfrm>
        </p:spPr>
        <p:txBody>
          <a:bodyPr>
            <a:normAutofit/>
          </a:bodyPr>
          <a:lstStyle/>
          <a:p>
            <a:pPr rtl="0" fontAlgn="base">
              <a:buFont typeface="Arial" panose="020B0604020202020204" pitchFamily="34" charset="0"/>
              <a:buChar char="•"/>
            </a:pPr>
            <a:r>
              <a:rPr lang="en-US" sz="2400" b="1" i="0">
                <a:solidFill>
                  <a:schemeClr val="tx1">
                    <a:alpha val="80000"/>
                  </a:schemeClr>
                </a:solidFill>
                <a:effectLst/>
                <a:latin typeface="Calibri" panose="020F0502020204030204" pitchFamily="34" charset="0"/>
              </a:rPr>
              <a:t>Validation: </a:t>
            </a:r>
            <a:r>
              <a:rPr lang="en-US" sz="2400" b="0" i="0">
                <a:solidFill>
                  <a:schemeClr val="tx1">
                    <a:alpha val="80000"/>
                  </a:schemeClr>
                </a:solidFill>
                <a:effectLst/>
                <a:latin typeface="Calibri" panose="020F0502020204030204" pitchFamily="34" charset="0"/>
              </a:rPr>
              <a:t>To validate our findings, we test publicly available REST and GraphQL APIs, corroborating dataset-derived insights with real-world observations.    </a:t>
            </a:r>
          </a:p>
          <a:p>
            <a:endParaRPr lang="en-US" sz="2400">
              <a:solidFill>
                <a:schemeClr val="tx1">
                  <a:alpha val="80000"/>
                </a:schemeClr>
              </a:solidFill>
            </a:endParaRPr>
          </a:p>
        </p:txBody>
      </p:sp>
    </p:spTree>
    <p:extLst>
      <p:ext uri="{BB962C8B-B14F-4D97-AF65-F5344CB8AC3E}">
        <p14:creationId xmlns:p14="http://schemas.microsoft.com/office/powerpoint/2010/main" val="22843223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lectronic circuit board">
            <a:extLst>
              <a:ext uri="{FF2B5EF4-FFF2-40B4-BE49-F238E27FC236}">
                <a16:creationId xmlns:a16="http://schemas.microsoft.com/office/drawing/2014/main" id="{122F408C-C459-872B-F292-A85564DA2C7C}"/>
              </a:ext>
            </a:extLst>
          </p:cNvPr>
          <p:cNvPicPr>
            <a:picLocks noChangeAspect="1"/>
          </p:cNvPicPr>
          <p:nvPr/>
        </p:nvPicPr>
        <p:blipFill rotWithShape="1">
          <a:blip r:embed="rId2"/>
          <a:srcRect l="11147" r="4469" b="-1"/>
          <a:stretch/>
        </p:blipFill>
        <p:spPr>
          <a:xfrm>
            <a:off x="3522468" y="10"/>
            <a:ext cx="8669532" cy="6857990"/>
          </a:xfrm>
          <a:prstGeom prst="rect">
            <a:avLst/>
          </a:prstGeom>
        </p:spPr>
      </p:pic>
      <p:sp>
        <p:nvSpPr>
          <p:cNvPr id="11"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BCE90B3-6128-4D39-BAFE-236FAD510659}"/>
              </a:ext>
            </a:extLst>
          </p:cNvPr>
          <p:cNvSpPr>
            <a:spLocks noGrp="1"/>
          </p:cNvSpPr>
          <p:nvPr>
            <p:ph type="title"/>
          </p:nvPr>
        </p:nvSpPr>
        <p:spPr>
          <a:xfrm>
            <a:off x="371094" y="1161288"/>
            <a:ext cx="3438144" cy="1124712"/>
          </a:xfrm>
        </p:spPr>
        <p:txBody>
          <a:bodyPr anchor="b">
            <a:normAutofit/>
          </a:bodyPr>
          <a:lstStyle/>
          <a:p>
            <a:r>
              <a:rPr lang="en-US" sz="2800" b="0" i="0">
                <a:solidFill>
                  <a:schemeClr val="bg1"/>
                </a:solidFill>
                <a:effectLst/>
                <a:latin typeface="Calibri" panose="020F0502020204030204" pitchFamily="34" charset="0"/>
              </a:rPr>
              <a:t>Resources: </a:t>
            </a:r>
            <a:br>
              <a:rPr lang="en-US" sz="2800" b="0" i="0">
                <a:solidFill>
                  <a:schemeClr val="bg1"/>
                </a:solidFill>
                <a:effectLst/>
                <a:latin typeface="Segoe UI" panose="020B0502040204020203" pitchFamily="34" charset="0"/>
              </a:rPr>
            </a:br>
            <a:endParaRPr lang="en-US" sz="2800">
              <a:solidFill>
                <a:schemeClr val="bg1"/>
              </a:solidFill>
            </a:endParaRP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E95A73B-D96A-48B9-8A0E-C298B900A080}"/>
              </a:ext>
            </a:extLst>
          </p:cNvPr>
          <p:cNvSpPr>
            <a:spLocks noGrp="1"/>
          </p:cNvSpPr>
          <p:nvPr>
            <p:ph idx="1"/>
          </p:nvPr>
        </p:nvSpPr>
        <p:spPr>
          <a:xfrm>
            <a:off x="371094" y="2718054"/>
            <a:ext cx="3438906" cy="3207258"/>
          </a:xfrm>
        </p:spPr>
        <p:txBody>
          <a:bodyPr anchor="t">
            <a:normAutofit/>
          </a:bodyPr>
          <a:lstStyle/>
          <a:p>
            <a:pPr rtl="0" fontAlgn="base"/>
            <a:r>
              <a:rPr lang="en-US" sz="1700" b="0" i="0" dirty="0">
                <a:solidFill>
                  <a:schemeClr val="bg1"/>
                </a:solidFill>
                <a:effectLst/>
                <a:latin typeface="Calibri" panose="020F0502020204030204" pitchFamily="34" charset="0"/>
              </a:rPr>
              <a:t>Language: Python</a:t>
            </a:r>
          </a:p>
          <a:p>
            <a:pPr fontAlgn="base"/>
            <a:r>
              <a:rPr lang="en-US" altLang="zh-CN" sz="1700" dirty="0">
                <a:solidFill>
                  <a:schemeClr val="bg1"/>
                </a:solidFill>
                <a:latin typeface="Calibri" panose="020F0502020204030204" pitchFamily="34" charset="0"/>
              </a:rPr>
              <a:t>IDE: </a:t>
            </a:r>
            <a:r>
              <a:rPr lang="en-US" altLang="zh-CN" sz="1700" dirty="0" err="1">
                <a:solidFill>
                  <a:schemeClr val="bg1"/>
                </a:solidFill>
                <a:latin typeface="Calibri" panose="020F0502020204030204" pitchFamily="34" charset="0"/>
              </a:rPr>
              <a:t>Jupyter</a:t>
            </a:r>
            <a:r>
              <a:rPr lang="en-US" altLang="zh-CN" sz="1700" dirty="0">
                <a:solidFill>
                  <a:schemeClr val="bg1"/>
                </a:solidFill>
                <a:latin typeface="Calibri" panose="020F0502020204030204" pitchFamily="34" charset="0"/>
              </a:rPr>
              <a:t> Notebook</a:t>
            </a:r>
          </a:p>
          <a:p>
            <a:pPr rtl="0" fontAlgn="base"/>
            <a:endParaRPr lang="en-US" sz="1700" dirty="0">
              <a:solidFill>
                <a:schemeClr val="bg1"/>
              </a:solidFill>
              <a:latin typeface="Calibri" panose="020F0502020204030204" pitchFamily="34" charset="0"/>
            </a:endParaRPr>
          </a:p>
          <a:p>
            <a:pPr rtl="0" fontAlgn="base"/>
            <a:r>
              <a:rPr lang="en-US" sz="1700" b="0" i="0" dirty="0">
                <a:solidFill>
                  <a:schemeClr val="bg1"/>
                </a:solidFill>
                <a:effectLst/>
                <a:latin typeface="Calibri" panose="020F0502020204030204" pitchFamily="34" charset="0"/>
              </a:rPr>
              <a:t>Libraries: </a:t>
            </a:r>
            <a:r>
              <a:rPr lang="en-US" sz="1700" b="0" i="0" dirty="0" err="1">
                <a:solidFill>
                  <a:schemeClr val="bg1"/>
                </a:solidFill>
                <a:effectLst/>
                <a:latin typeface="Calibri" panose="020F0502020204030204" pitchFamily="34" charset="0"/>
              </a:rPr>
              <a:t>Numpy</a:t>
            </a:r>
            <a:r>
              <a:rPr lang="en-US" sz="1700" b="0" i="0" dirty="0">
                <a:solidFill>
                  <a:schemeClr val="bg1"/>
                </a:solidFill>
                <a:effectLst/>
                <a:latin typeface="Calibri" panose="020F0502020204030204" pitchFamily="34" charset="0"/>
              </a:rPr>
              <a:t>, Pandas, </a:t>
            </a:r>
            <a:r>
              <a:rPr lang="en-US" sz="1700" b="0" i="0" dirty="0" err="1">
                <a:solidFill>
                  <a:schemeClr val="bg1"/>
                </a:solidFill>
                <a:effectLst/>
                <a:latin typeface="Calibri" panose="020F0502020204030204" pitchFamily="34" charset="0"/>
              </a:rPr>
              <a:t>PyTorch</a:t>
            </a:r>
            <a:r>
              <a:rPr lang="en-US" sz="1700" b="0" i="0" dirty="0">
                <a:solidFill>
                  <a:schemeClr val="bg1"/>
                </a:solidFill>
                <a:effectLst/>
                <a:latin typeface="Calibri" panose="020F0502020204030204" pitchFamily="34" charset="0"/>
              </a:rPr>
              <a:t>, transformers, datasets, matplotlib etc., </a:t>
            </a:r>
          </a:p>
          <a:p>
            <a:pPr rtl="0" fontAlgn="base"/>
            <a:endParaRPr lang="en-US" sz="1700" dirty="0">
              <a:solidFill>
                <a:schemeClr val="bg1"/>
              </a:solidFill>
              <a:latin typeface="Calibri" panose="020F0502020204030204" pitchFamily="34" charset="0"/>
            </a:endParaRPr>
          </a:p>
          <a:p>
            <a:pPr rtl="0" fontAlgn="base"/>
            <a:r>
              <a:rPr lang="en-US" sz="1700" b="0" i="0" dirty="0">
                <a:solidFill>
                  <a:schemeClr val="bg1"/>
                </a:solidFill>
                <a:effectLst/>
                <a:latin typeface="Calibri" panose="020F0502020204030204" pitchFamily="34" charset="0"/>
              </a:rPr>
              <a:t>Tools: JMeter and Chrome’s developer tool  </a:t>
            </a:r>
            <a:endParaRPr lang="en-US" sz="1700" b="0" i="0" dirty="0">
              <a:solidFill>
                <a:schemeClr val="bg1"/>
              </a:solidFill>
              <a:effectLst/>
              <a:latin typeface="Segoe UI" panose="020B0502040204020203" pitchFamily="34" charset="0"/>
            </a:endParaRPr>
          </a:p>
          <a:p>
            <a:endParaRPr lang="en-US" sz="1700" dirty="0">
              <a:solidFill>
                <a:schemeClr val="bg1"/>
              </a:solidFill>
            </a:endParaRPr>
          </a:p>
        </p:txBody>
      </p:sp>
    </p:spTree>
    <p:extLst>
      <p:ext uri="{BB962C8B-B14F-4D97-AF65-F5344CB8AC3E}">
        <p14:creationId xmlns:p14="http://schemas.microsoft.com/office/powerpoint/2010/main" val="6667152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esk with productivity items">
            <a:extLst>
              <a:ext uri="{FF2B5EF4-FFF2-40B4-BE49-F238E27FC236}">
                <a16:creationId xmlns:a16="http://schemas.microsoft.com/office/drawing/2014/main" id="{DDAB4C8C-6F16-594B-FAA5-749324054BC0}"/>
              </a:ext>
            </a:extLst>
          </p:cNvPr>
          <p:cNvPicPr>
            <a:picLocks noChangeAspect="1"/>
          </p:cNvPicPr>
          <p:nvPr/>
        </p:nvPicPr>
        <p:blipFill rotWithShape="1">
          <a:blip r:embed="rId2"/>
          <a:srcRect l="2830" r="12797" b="-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A5B93FD-F33F-4DD4-82B2-EE9153F8CB0E}"/>
              </a:ext>
            </a:extLst>
          </p:cNvPr>
          <p:cNvSpPr>
            <a:spLocks noGrp="1"/>
          </p:cNvSpPr>
          <p:nvPr>
            <p:ph type="title"/>
          </p:nvPr>
        </p:nvSpPr>
        <p:spPr>
          <a:xfrm>
            <a:off x="477981" y="1122363"/>
            <a:ext cx="4023360" cy="2116383"/>
          </a:xfrm>
        </p:spPr>
        <p:txBody>
          <a:bodyPr vert="horz" lIns="91440" tIns="45720" rIns="91440" bIns="45720" rtlCol="0" anchor="b">
            <a:normAutofit/>
          </a:bodyPr>
          <a:lstStyle/>
          <a:p>
            <a:r>
              <a:rPr lang="en-US" sz="4800" b="0" i="0" dirty="0">
                <a:solidFill>
                  <a:schemeClr val="bg1"/>
                </a:solidFill>
                <a:effectLst/>
              </a:rPr>
              <a:t>Deliverables </a:t>
            </a:r>
            <a:br>
              <a:rPr lang="en-US" sz="4800" b="0" i="0" dirty="0">
                <a:solidFill>
                  <a:schemeClr val="bg1"/>
                </a:solidFill>
                <a:effectLst/>
              </a:rPr>
            </a:br>
            <a:endParaRPr lang="en-US" sz="4800" dirty="0">
              <a:solidFill>
                <a:schemeClr val="bg1"/>
              </a:solidFill>
            </a:endParaRPr>
          </a:p>
        </p:txBody>
      </p:sp>
      <p:sp>
        <p:nvSpPr>
          <p:cNvPr id="3" name="Content Placeholder 2">
            <a:extLst>
              <a:ext uri="{FF2B5EF4-FFF2-40B4-BE49-F238E27FC236}">
                <a16:creationId xmlns:a16="http://schemas.microsoft.com/office/drawing/2014/main" id="{37005598-AF35-4DE3-BCA8-4875D61A4BA9}"/>
              </a:ext>
            </a:extLst>
          </p:cNvPr>
          <p:cNvSpPr>
            <a:spLocks noGrp="1"/>
          </p:cNvSpPr>
          <p:nvPr>
            <p:ph idx="1"/>
          </p:nvPr>
        </p:nvSpPr>
        <p:spPr>
          <a:xfrm>
            <a:off x="177113" y="4200341"/>
            <a:ext cx="4023359" cy="1334297"/>
          </a:xfrm>
        </p:spPr>
        <p:txBody>
          <a:bodyPr vert="horz" lIns="91440" tIns="45720" rIns="91440" bIns="45720" rtlCol="0">
            <a:normAutofit/>
          </a:bodyPr>
          <a:lstStyle/>
          <a:p>
            <a:pPr fontAlgn="base"/>
            <a:r>
              <a:rPr lang="en-US" sz="2000" b="0" i="0" dirty="0">
                <a:solidFill>
                  <a:schemeClr val="bg1"/>
                </a:solidFill>
                <a:effectLst/>
              </a:rPr>
              <a:t>Api performance dataset</a:t>
            </a:r>
          </a:p>
          <a:p>
            <a:pPr fontAlgn="base"/>
            <a:r>
              <a:rPr lang="en-US" sz="2000" b="0" i="0" dirty="0">
                <a:solidFill>
                  <a:schemeClr val="bg1"/>
                </a:solidFill>
                <a:effectLst/>
              </a:rPr>
              <a:t>Analysis Report</a:t>
            </a:r>
            <a:endParaRPr lang="en-US" sz="2000" dirty="0">
              <a:solidFill>
                <a:schemeClr val="bg1"/>
              </a:solidFill>
            </a:endParaRPr>
          </a:p>
          <a:p>
            <a:pPr fontAlgn="base"/>
            <a:r>
              <a:rPr lang="en-US" sz="2000" b="0" i="0" dirty="0">
                <a:solidFill>
                  <a:schemeClr val="bg1"/>
                </a:solidFill>
                <a:effectLst/>
              </a:rPr>
              <a:t>Feedback to users</a:t>
            </a:r>
            <a:endParaRPr lang="en-US" sz="2000" dirty="0">
              <a:solidFill>
                <a:schemeClr val="bg1"/>
              </a:solidFill>
            </a:endParaRP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7887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3D6EC93-F369-413E-AA67-5D4104161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080D1E88-5599-E95A-944F-1AABB10520D8}"/>
              </a:ext>
            </a:extLst>
          </p:cNvPr>
          <p:cNvSpPr>
            <a:spLocks noGrp="1"/>
          </p:cNvSpPr>
          <p:nvPr>
            <p:ph type="title"/>
          </p:nvPr>
        </p:nvSpPr>
        <p:spPr>
          <a:xfrm>
            <a:off x="838201" y="1641752"/>
            <a:ext cx="4394200" cy="1323439"/>
          </a:xfrm>
        </p:spPr>
        <p:txBody>
          <a:bodyPr anchor="t">
            <a:normAutofit/>
          </a:bodyPr>
          <a:lstStyle/>
          <a:p>
            <a:r>
              <a:rPr lang="en-CA" altLang="zh-CN" sz="4000">
                <a:solidFill>
                  <a:schemeClr val="bg1"/>
                </a:solidFill>
              </a:rPr>
              <a:t>References</a:t>
            </a:r>
            <a:endParaRPr lang="zh-CN" altLang="en-US" sz="4000">
              <a:solidFill>
                <a:schemeClr val="bg1"/>
              </a:solidFill>
            </a:endParaRPr>
          </a:p>
        </p:txBody>
      </p:sp>
      <p:sp>
        <p:nvSpPr>
          <p:cNvPr id="3" name="内容占位符 2">
            <a:extLst>
              <a:ext uri="{FF2B5EF4-FFF2-40B4-BE49-F238E27FC236}">
                <a16:creationId xmlns:a16="http://schemas.microsoft.com/office/drawing/2014/main" id="{BF96A81E-4928-0D1D-A09B-BB26FBCE2C9E}"/>
              </a:ext>
            </a:extLst>
          </p:cNvPr>
          <p:cNvSpPr>
            <a:spLocks noGrp="1"/>
          </p:cNvSpPr>
          <p:nvPr>
            <p:ph idx="1"/>
          </p:nvPr>
        </p:nvSpPr>
        <p:spPr>
          <a:xfrm>
            <a:off x="838201" y="3146400"/>
            <a:ext cx="4394200" cy="2454300"/>
          </a:xfrm>
        </p:spPr>
        <p:txBody>
          <a:bodyPr>
            <a:normAutofit/>
          </a:bodyPr>
          <a:lstStyle/>
          <a:p>
            <a:r>
              <a:rPr lang="en-CA" altLang="zh-CN" sz="2200" dirty="0">
                <a:solidFill>
                  <a:schemeClr val="bg1">
                    <a:alpha val="80000"/>
                  </a:schemeClr>
                </a:solidFill>
                <a:hlinkClick r:id="rId2"/>
              </a:rPr>
              <a:t>https://stfalconcom.medium.com/understanding-api-performance-and-enhancing-its-efficiency-374c1a5ee865</a:t>
            </a:r>
            <a:endParaRPr lang="en-CA" altLang="zh-CN" sz="2200" dirty="0">
              <a:solidFill>
                <a:schemeClr val="bg1">
                  <a:alpha val="80000"/>
                </a:schemeClr>
              </a:solidFill>
            </a:endParaRPr>
          </a:p>
          <a:p>
            <a:r>
              <a:rPr lang="en-CA" altLang="zh-CN" sz="2200" dirty="0">
                <a:solidFill>
                  <a:schemeClr val="bg1">
                    <a:alpha val="80000"/>
                  </a:schemeClr>
                </a:solidFill>
                <a:hlinkClick r:id="rId3"/>
              </a:rPr>
              <a:t>https://blog.logrocket.com/graphql-vs-rest-api-why-you-shouldnt-use-graphql/</a:t>
            </a:r>
            <a:endParaRPr lang="zh-CN" altLang="en-US" sz="2200" dirty="0">
              <a:solidFill>
                <a:schemeClr val="bg1">
                  <a:alpha val="80000"/>
                </a:schemeClr>
              </a:solidFill>
            </a:endParaRPr>
          </a:p>
        </p:txBody>
      </p:sp>
      <p:pic>
        <p:nvPicPr>
          <p:cNvPr id="5" name="Picture 4" descr="Glasses on top of a book">
            <a:extLst>
              <a:ext uri="{FF2B5EF4-FFF2-40B4-BE49-F238E27FC236}">
                <a16:creationId xmlns:a16="http://schemas.microsoft.com/office/drawing/2014/main" id="{E878EB17-E4A7-3C1C-7195-5E2D78C4E168}"/>
              </a:ext>
            </a:extLst>
          </p:cNvPr>
          <p:cNvPicPr>
            <a:picLocks noChangeAspect="1"/>
          </p:cNvPicPr>
          <p:nvPr/>
        </p:nvPicPr>
        <p:blipFill rotWithShape="1">
          <a:blip r:embed="rId4"/>
          <a:srcRect l="6229" r="31561" b="-1"/>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11" name="Group 10">
            <a:extLst>
              <a:ext uri="{FF2B5EF4-FFF2-40B4-BE49-F238E27FC236}">
                <a16:creationId xmlns:a16="http://schemas.microsoft.com/office/drawing/2014/main" id="{4EA04677-6B2C-40F4-975C-ED91965527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12" name="Freeform: Shape 11">
              <a:extLst>
                <a:ext uri="{FF2B5EF4-FFF2-40B4-BE49-F238E27FC236}">
                  <a16:creationId xmlns:a16="http://schemas.microsoft.com/office/drawing/2014/main" id="{3F1ABE2E-F19F-4BD3-B0FA-8A2D8885B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C86D0F14-D449-4833-830D-A382829E2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5">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0562749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8">
            <a:extLst>
              <a:ext uri="{FF2B5EF4-FFF2-40B4-BE49-F238E27FC236}">
                <a16:creationId xmlns:a16="http://schemas.microsoft.com/office/drawing/2014/main" id="{25E62178-5DE6-44C8-AE62-8B9F37AC0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AFBA9DD3-1F3F-B669-98A1-1A6988CDBB09}"/>
              </a:ext>
            </a:extLst>
          </p:cNvPr>
          <p:cNvSpPr>
            <a:spLocks noGrp="1"/>
          </p:cNvSpPr>
          <p:nvPr>
            <p:ph type="title"/>
          </p:nvPr>
        </p:nvSpPr>
        <p:spPr>
          <a:xfrm>
            <a:off x="838200" y="1174819"/>
            <a:ext cx="4375151" cy="2858363"/>
          </a:xfrm>
        </p:spPr>
        <p:txBody>
          <a:bodyPr vert="horz" lIns="91440" tIns="45720" rIns="91440" bIns="45720" rtlCol="0" anchor="b">
            <a:normAutofit/>
          </a:bodyPr>
          <a:lstStyle/>
          <a:p>
            <a:r>
              <a:rPr lang="en-US" altLang="zh-CN" sz="7200" kern="1200">
                <a:solidFill>
                  <a:schemeClr val="bg1"/>
                </a:solidFill>
                <a:latin typeface="+mj-lt"/>
                <a:ea typeface="+mj-ea"/>
                <a:cs typeface="+mj-cs"/>
              </a:rPr>
              <a:t>Thank you</a:t>
            </a:r>
          </a:p>
        </p:txBody>
      </p:sp>
      <p:grpSp>
        <p:nvGrpSpPr>
          <p:cNvPr id="11" name="Group 10">
            <a:extLst>
              <a:ext uri="{FF2B5EF4-FFF2-40B4-BE49-F238E27FC236}">
                <a16:creationId xmlns:a16="http://schemas.microsoft.com/office/drawing/2014/main" id="{C29863D6-0FE2-4F80-9C72-1419BDEB4ED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6559644" cy="6858000"/>
            <a:chOff x="5632356" y="0"/>
            <a:chExt cx="6559644" cy="6858000"/>
          </a:xfrm>
          <a:effectLst>
            <a:outerShdw blurRad="381000" dist="152400" dir="10800000" algn="ctr" rotWithShape="0">
              <a:srgbClr val="000000">
                <a:alpha val="10000"/>
              </a:srgbClr>
            </a:outerShdw>
          </a:effectLst>
        </p:grpSpPr>
        <p:grpSp>
          <p:nvGrpSpPr>
            <p:cNvPr id="12" name="Group 11">
              <a:extLst>
                <a:ext uri="{FF2B5EF4-FFF2-40B4-BE49-F238E27FC236}">
                  <a16:creationId xmlns:a16="http://schemas.microsoft.com/office/drawing/2014/main" id="{398A8C22-8BEC-4F48-B82B-CFDD28BADB9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682343" y="2"/>
              <a:ext cx="6509657" cy="6857998"/>
              <a:chOff x="5682343" y="2"/>
              <a:chExt cx="6509657" cy="6857998"/>
            </a:xfrm>
          </p:grpSpPr>
          <p:sp>
            <p:nvSpPr>
              <p:cNvPr id="21" name="Freeform: Shape 15">
                <a:extLst>
                  <a:ext uri="{FF2B5EF4-FFF2-40B4-BE49-F238E27FC236}">
                    <a16:creationId xmlns:a16="http://schemas.microsoft.com/office/drawing/2014/main" id="{1A47FBCF-E1ED-4915-8EAD-C0BE506D1C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5682343" y="2"/>
                <a:ext cx="6509657" cy="6857998"/>
              </a:xfrm>
              <a:custGeom>
                <a:avLst/>
                <a:gdLst>
                  <a:gd name="connsiteX0" fmla="*/ 5757500 w 6509657"/>
                  <a:gd name="connsiteY0" fmla="*/ 6118149 h 6857998"/>
                  <a:gd name="connsiteX1" fmla="*/ 5778719 w 6509657"/>
                  <a:gd name="connsiteY1" fmla="*/ 6133723 h 6857998"/>
                  <a:gd name="connsiteX2" fmla="*/ 5794879 w 6509657"/>
                  <a:gd name="connsiteY2" fmla="*/ 6149380 h 6857998"/>
                  <a:gd name="connsiteX3" fmla="*/ 5800355 w 6509657"/>
                  <a:gd name="connsiteY3" fmla="*/ 6166562 h 6857998"/>
                  <a:gd name="connsiteX4" fmla="*/ 5794879 w 6509657"/>
                  <a:gd name="connsiteY4" fmla="*/ 6149379 h 6857998"/>
                  <a:gd name="connsiteX5" fmla="*/ 5778719 w 6509657"/>
                  <a:gd name="connsiteY5" fmla="*/ 6133722 h 6857998"/>
                  <a:gd name="connsiteX6" fmla="*/ 5757500 w 6509657"/>
                  <a:gd name="connsiteY6" fmla="*/ 6118149 h 6857998"/>
                  <a:gd name="connsiteX7" fmla="*/ 5665657 w 6509657"/>
                  <a:gd name="connsiteY7" fmla="*/ 4941372 h 6857998"/>
                  <a:gd name="connsiteX8" fmla="*/ 5668987 w 6509657"/>
                  <a:gd name="connsiteY8" fmla="*/ 4950869 h 6857998"/>
                  <a:gd name="connsiteX9" fmla="*/ 5678672 w 6509657"/>
                  <a:gd name="connsiteY9" fmla="*/ 4991382 h 6857998"/>
                  <a:gd name="connsiteX10" fmla="*/ 5668987 w 6509657"/>
                  <a:gd name="connsiteY10" fmla="*/ 4950868 h 6857998"/>
                  <a:gd name="connsiteX11" fmla="*/ 5669596 w 6509657"/>
                  <a:gd name="connsiteY11" fmla="*/ 4749807 h 6857998"/>
                  <a:gd name="connsiteX12" fmla="*/ 5654889 w 6509657"/>
                  <a:gd name="connsiteY12" fmla="*/ 4799797 h 6857998"/>
                  <a:gd name="connsiteX13" fmla="*/ 5669596 w 6509657"/>
                  <a:gd name="connsiteY13" fmla="*/ 4749807 h 6857998"/>
                  <a:gd name="connsiteX14" fmla="*/ 5687394 w 6509657"/>
                  <a:gd name="connsiteY14" fmla="*/ 4543185 h 6857998"/>
                  <a:gd name="connsiteX15" fmla="*/ 5692800 w 6509657"/>
                  <a:gd name="connsiteY15" fmla="*/ 4557092 h 6857998"/>
                  <a:gd name="connsiteX16" fmla="*/ 5719165 w 6509657"/>
                  <a:gd name="connsiteY16" fmla="*/ 4602021 h 6857998"/>
                  <a:gd name="connsiteX17" fmla="*/ 5692800 w 6509657"/>
                  <a:gd name="connsiteY17" fmla="*/ 4557091 h 6857998"/>
                  <a:gd name="connsiteX18" fmla="*/ 6153612 w 6509657"/>
                  <a:gd name="connsiteY18" fmla="*/ 2819253 h 6857998"/>
                  <a:gd name="connsiteX19" fmla="*/ 6165256 w 6509657"/>
                  <a:gd name="connsiteY19" fmla="*/ 2827484 h 6857998"/>
                  <a:gd name="connsiteX20" fmla="*/ 6165258 w 6509657"/>
                  <a:gd name="connsiteY20" fmla="*/ 2827486 h 6857998"/>
                  <a:gd name="connsiteX21" fmla="*/ 6193761 w 6509657"/>
                  <a:gd name="connsiteY21" fmla="*/ 2861156 h 6857998"/>
                  <a:gd name="connsiteX22" fmla="*/ 6184107 w 6509657"/>
                  <a:gd name="connsiteY22" fmla="*/ 2842392 h 6857998"/>
                  <a:gd name="connsiteX23" fmla="*/ 6165258 w 6509657"/>
                  <a:gd name="connsiteY23" fmla="*/ 2827486 h 6857998"/>
                  <a:gd name="connsiteX24" fmla="*/ 6165256 w 6509657"/>
                  <a:gd name="connsiteY24" fmla="*/ 2827483 h 6857998"/>
                  <a:gd name="connsiteX25" fmla="*/ 6083958 w 6509657"/>
                  <a:gd name="connsiteY25" fmla="*/ 1974015 h 6857998"/>
                  <a:gd name="connsiteX26" fmla="*/ 6077444 w 6509657"/>
                  <a:gd name="connsiteY26" fmla="*/ 1999763 h 6857998"/>
                  <a:gd name="connsiteX27" fmla="*/ 6059716 w 6509657"/>
                  <a:gd name="connsiteY27" fmla="*/ 2023547 h 6857998"/>
                  <a:gd name="connsiteX28" fmla="*/ 6083958 w 6509657"/>
                  <a:gd name="connsiteY28" fmla="*/ 1974015 h 6857998"/>
                  <a:gd name="connsiteX29" fmla="*/ 6066764 w 6509657"/>
                  <a:gd name="connsiteY29" fmla="*/ 1768838 h 6857998"/>
                  <a:gd name="connsiteX30" fmla="*/ 6058162 w 6509657"/>
                  <a:gd name="connsiteY30" fmla="*/ 1785412 h 6857998"/>
                  <a:gd name="connsiteX31" fmla="*/ 6057382 w 6509657"/>
                  <a:gd name="connsiteY31" fmla="*/ 1801558 h 6857998"/>
                  <a:gd name="connsiteX32" fmla="*/ 6066764 w 6509657"/>
                  <a:gd name="connsiteY32" fmla="*/ 1768838 h 6857998"/>
                  <a:gd name="connsiteX33" fmla="*/ 6176353 w 6509657"/>
                  <a:gd name="connsiteY33" fmla="*/ 520953 h 6857998"/>
                  <a:gd name="connsiteX34" fmla="*/ 6169625 w 6509657"/>
                  <a:gd name="connsiteY34" fmla="*/ 549926 h 6857998"/>
                  <a:gd name="connsiteX35" fmla="*/ 6163371 w 6509657"/>
                  <a:gd name="connsiteY35" fmla="*/ 566616 h 6857998"/>
                  <a:gd name="connsiteX36" fmla="*/ 6157421 w 6509657"/>
                  <a:gd name="connsiteY36" fmla="*/ 581804 h 6857998"/>
                  <a:gd name="connsiteX37" fmla="*/ 6157002 w 6509657"/>
                  <a:gd name="connsiteY37" fmla="*/ 583595 h 6857998"/>
                  <a:gd name="connsiteX38" fmla="*/ 6154828 w 6509657"/>
                  <a:gd name="connsiteY38" fmla="*/ 589388 h 6857998"/>
                  <a:gd name="connsiteX39" fmla="*/ 6150205 w 6509657"/>
                  <a:gd name="connsiteY39" fmla="*/ 612658 h 6857998"/>
                  <a:gd name="connsiteX40" fmla="*/ 6157002 w 6509657"/>
                  <a:gd name="connsiteY40" fmla="*/ 583595 h 6857998"/>
                  <a:gd name="connsiteX41" fmla="*/ 6163319 w 6509657"/>
                  <a:gd name="connsiteY41" fmla="*/ 566754 h 6857998"/>
                  <a:gd name="connsiteX42" fmla="*/ 6163371 w 6509657"/>
                  <a:gd name="connsiteY42" fmla="*/ 566616 h 6857998"/>
                  <a:gd name="connsiteX43" fmla="*/ 6169209 w 6509657"/>
                  <a:gd name="connsiteY43" fmla="*/ 551717 h 6857998"/>
                  <a:gd name="connsiteX44" fmla="*/ 6169625 w 6509657"/>
                  <a:gd name="connsiteY44" fmla="*/ 549926 h 6857998"/>
                  <a:gd name="connsiteX45" fmla="*/ 6171790 w 6509657"/>
                  <a:gd name="connsiteY45" fmla="*/ 544146 h 6857998"/>
                  <a:gd name="connsiteX46" fmla="*/ 6176353 w 6509657"/>
                  <a:gd name="connsiteY46" fmla="*/ 520953 h 6857998"/>
                  <a:gd name="connsiteX47" fmla="*/ 6125250 w 6509657"/>
                  <a:gd name="connsiteY47" fmla="*/ 268794 h 6857998"/>
                  <a:gd name="connsiteX48" fmla="*/ 6120374 w 6509657"/>
                  <a:gd name="connsiteY48" fmla="*/ 299164 h 6857998"/>
                  <a:gd name="connsiteX49" fmla="*/ 6121819 w 6509657"/>
                  <a:gd name="connsiteY49" fmla="*/ 328017 h 6857998"/>
                  <a:gd name="connsiteX50" fmla="*/ 0 w 6509657"/>
                  <a:gd name="connsiteY50" fmla="*/ 0 h 6857998"/>
                  <a:gd name="connsiteX51" fmla="*/ 6442666 w 6509657"/>
                  <a:gd name="connsiteY51" fmla="*/ 0 h 6857998"/>
                  <a:gd name="connsiteX52" fmla="*/ 6438451 w 6509657"/>
                  <a:gd name="connsiteY52" fmla="*/ 24480 h 6857998"/>
                  <a:gd name="connsiteX53" fmla="*/ 6426440 w 6509657"/>
                  <a:gd name="connsiteY53" fmla="*/ 47806 h 6857998"/>
                  <a:gd name="connsiteX54" fmla="*/ 6417296 w 6509657"/>
                  <a:gd name="connsiteY54" fmla="*/ 105718 h 6857998"/>
                  <a:gd name="connsiteX55" fmla="*/ 6418631 w 6509657"/>
                  <a:gd name="connsiteY55" fmla="*/ 152584 h 6857998"/>
                  <a:gd name="connsiteX56" fmla="*/ 6420344 w 6509657"/>
                  <a:gd name="connsiteY56" fmla="*/ 234883 h 6857998"/>
                  <a:gd name="connsiteX57" fmla="*/ 6424727 w 6509657"/>
                  <a:gd name="connsiteY57" fmla="*/ 261173 h 6857998"/>
                  <a:gd name="connsiteX58" fmla="*/ 6412152 w 6509657"/>
                  <a:gd name="connsiteY58" fmla="*/ 380050 h 6857998"/>
                  <a:gd name="connsiteX59" fmla="*/ 6411200 w 6509657"/>
                  <a:gd name="connsiteY59" fmla="*/ 447870 h 6857998"/>
                  <a:gd name="connsiteX60" fmla="*/ 6395577 w 6509657"/>
                  <a:gd name="connsiteY60" fmla="*/ 524262 h 6857998"/>
                  <a:gd name="connsiteX61" fmla="*/ 6396339 w 6509657"/>
                  <a:gd name="connsiteY61" fmla="*/ 546552 h 6857998"/>
                  <a:gd name="connsiteX62" fmla="*/ 6397674 w 6509657"/>
                  <a:gd name="connsiteY62" fmla="*/ 571508 h 6857998"/>
                  <a:gd name="connsiteX63" fmla="*/ 6398818 w 6509657"/>
                  <a:gd name="connsiteY63" fmla="*/ 648092 h 6857998"/>
                  <a:gd name="connsiteX64" fmla="*/ 6404531 w 6509657"/>
                  <a:gd name="connsiteY64" fmla="*/ 694576 h 6857998"/>
                  <a:gd name="connsiteX65" fmla="*/ 6401104 w 6509657"/>
                  <a:gd name="connsiteY65" fmla="*/ 783158 h 6857998"/>
                  <a:gd name="connsiteX66" fmla="*/ 6406056 w 6509657"/>
                  <a:gd name="connsiteY66" fmla="*/ 815929 h 6857998"/>
                  <a:gd name="connsiteX67" fmla="*/ 6406628 w 6509657"/>
                  <a:gd name="connsiteY67" fmla="*/ 898797 h 6857998"/>
                  <a:gd name="connsiteX68" fmla="*/ 6403770 w 6509657"/>
                  <a:gd name="connsiteY68" fmla="*/ 973095 h 6857998"/>
                  <a:gd name="connsiteX69" fmla="*/ 6405294 w 6509657"/>
                  <a:gd name="connsiteY69" fmla="*/ 1044725 h 6857998"/>
                  <a:gd name="connsiteX70" fmla="*/ 6411580 w 6509657"/>
                  <a:gd name="connsiteY70" fmla="*/ 1095972 h 6857998"/>
                  <a:gd name="connsiteX71" fmla="*/ 6415391 w 6509657"/>
                  <a:gd name="connsiteY71" fmla="*/ 1151600 h 6857998"/>
                  <a:gd name="connsiteX72" fmla="*/ 6438060 w 6509657"/>
                  <a:gd name="connsiteY72" fmla="*/ 1304955 h 6857998"/>
                  <a:gd name="connsiteX73" fmla="*/ 6432537 w 6509657"/>
                  <a:gd name="connsiteY73" fmla="*/ 1333341 h 6857998"/>
                  <a:gd name="connsiteX74" fmla="*/ 6427393 w 6509657"/>
                  <a:gd name="connsiteY74" fmla="*/ 1494509 h 6857998"/>
                  <a:gd name="connsiteX75" fmla="*/ 6427775 w 6509657"/>
                  <a:gd name="connsiteY75" fmla="*/ 1529563 h 6857998"/>
                  <a:gd name="connsiteX76" fmla="*/ 6405294 w 6509657"/>
                  <a:gd name="connsiteY76" fmla="*/ 1623675 h 6857998"/>
                  <a:gd name="connsiteX77" fmla="*/ 6440919 w 6509657"/>
                  <a:gd name="connsiteY77" fmla="*/ 1768838 h 6857998"/>
                  <a:gd name="connsiteX78" fmla="*/ 6485496 w 6509657"/>
                  <a:gd name="connsiteY78" fmla="*/ 1904673 h 6857998"/>
                  <a:gd name="connsiteX79" fmla="*/ 6491212 w 6509657"/>
                  <a:gd name="connsiteY79" fmla="*/ 1921817 h 6857998"/>
                  <a:gd name="connsiteX80" fmla="*/ 6500928 w 6509657"/>
                  <a:gd name="connsiteY80" fmla="*/ 1970586 h 6857998"/>
                  <a:gd name="connsiteX81" fmla="*/ 6504358 w 6509657"/>
                  <a:gd name="connsiteY81" fmla="*/ 2030977 h 6857998"/>
                  <a:gd name="connsiteX82" fmla="*/ 6509406 w 6509657"/>
                  <a:gd name="connsiteY82" fmla="*/ 2069340 h 6857998"/>
                  <a:gd name="connsiteX83" fmla="*/ 6509657 w 6509657"/>
                  <a:gd name="connsiteY83" fmla="*/ 2072225 h 6857998"/>
                  <a:gd name="connsiteX84" fmla="*/ 6509657 w 6509657"/>
                  <a:gd name="connsiteY84" fmla="*/ 2131532 h 6857998"/>
                  <a:gd name="connsiteX85" fmla="*/ 6508786 w 6509657"/>
                  <a:gd name="connsiteY85" fmla="*/ 2138304 h 6857998"/>
                  <a:gd name="connsiteX86" fmla="*/ 6502262 w 6509657"/>
                  <a:gd name="connsiteY86" fmla="*/ 2168903 h 6857998"/>
                  <a:gd name="connsiteX87" fmla="*/ 6486640 w 6509657"/>
                  <a:gd name="connsiteY87" fmla="*/ 2254633 h 6857998"/>
                  <a:gd name="connsiteX88" fmla="*/ 6471780 w 6509657"/>
                  <a:gd name="connsiteY88" fmla="*/ 2335405 h 6857998"/>
                  <a:gd name="connsiteX89" fmla="*/ 6489306 w 6509657"/>
                  <a:gd name="connsiteY89" fmla="*/ 2360933 h 6857998"/>
                  <a:gd name="connsiteX90" fmla="*/ 6504547 w 6509657"/>
                  <a:gd name="connsiteY90" fmla="*/ 2400369 h 6857998"/>
                  <a:gd name="connsiteX91" fmla="*/ 6486258 w 6509657"/>
                  <a:gd name="connsiteY91" fmla="*/ 2444184 h 6857998"/>
                  <a:gd name="connsiteX92" fmla="*/ 6448350 w 6509657"/>
                  <a:gd name="connsiteY92" fmla="*/ 2546678 h 6857998"/>
                  <a:gd name="connsiteX93" fmla="*/ 6446633 w 6509657"/>
                  <a:gd name="connsiteY93" fmla="*/ 2611450 h 6857998"/>
                  <a:gd name="connsiteX94" fmla="*/ 6430441 w 6509657"/>
                  <a:gd name="connsiteY94" fmla="*/ 2752235 h 6857998"/>
                  <a:gd name="connsiteX95" fmla="*/ 6407389 w 6509657"/>
                  <a:gd name="connsiteY95" fmla="*/ 2844248 h 6857998"/>
                  <a:gd name="connsiteX96" fmla="*/ 6381291 w 6509657"/>
                  <a:gd name="connsiteY96" fmla="*/ 2910353 h 6857998"/>
                  <a:gd name="connsiteX97" fmla="*/ 6347189 w 6509657"/>
                  <a:gd name="connsiteY97" fmla="*/ 3005035 h 6857998"/>
                  <a:gd name="connsiteX98" fmla="*/ 6329473 w 6509657"/>
                  <a:gd name="connsiteY98" fmla="*/ 3100099 h 6857998"/>
                  <a:gd name="connsiteX99" fmla="*/ 6307182 w 6509657"/>
                  <a:gd name="connsiteY99" fmla="*/ 3168870 h 6857998"/>
                  <a:gd name="connsiteX100" fmla="*/ 6291942 w 6509657"/>
                  <a:gd name="connsiteY100" fmla="*/ 3252885 h 6857998"/>
                  <a:gd name="connsiteX101" fmla="*/ 6291371 w 6509657"/>
                  <a:gd name="connsiteY101" fmla="*/ 3323372 h 6857998"/>
                  <a:gd name="connsiteX102" fmla="*/ 6294039 w 6509657"/>
                  <a:gd name="connsiteY102" fmla="*/ 3433866 h 6857998"/>
                  <a:gd name="connsiteX103" fmla="*/ 6247937 w 6509657"/>
                  <a:gd name="connsiteY103" fmla="*/ 3569124 h 6857998"/>
                  <a:gd name="connsiteX104" fmla="*/ 6237648 w 6509657"/>
                  <a:gd name="connsiteY104" fmla="*/ 3623799 h 6857998"/>
                  <a:gd name="connsiteX105" fmla="*/ 6232886 w 6509657"/>
                  <a:gd name="connsiteY105" fmla="*/ 3675238 h 6857998"/>
                  <a:gd name="connsiteX106" fmla="*/ 6202214 w 6509657"/>
                  <a:gd name="connsiteY106" fmla="*/ 3784397 h 6857998"/>
                  <a:gd name="connsiteX107" fmla="*/ 6192116 w 6509657"/>
                  <a:gd name="connsiteY107" fmla="*/ 3828785 h 6857998"/>
                  <a:gd name="connsiteX108" fmla="*/ 6192308 w 6509657"/>
                  <a:gd name="connsiteY108" fmla="*/ 3890891 h 6857998"/>
                  <a:gd name="connsiteX109" fmla="*/ 6178210 w 6509657"/>
                  <a:gd name="connsiteY109" fmla="*/ 4003861 h 6857998"/>
                  <a:gd name="connsiteX110" fmla="*/ 6137060 w 6509657"/>
                  <a:gd name="connsiteY110" fmla="*/ 4116641 h 6857998"/>
                  <a:gd name="connsiteX111" fmla="*/ 6141062 w 6509657"/>
                  <a:gd name="connsiteY111" fmla="*/ 4164458 h 6857998"/>
                  <a:gd name="connsiteX112" fmla="*/ 6140110 w 6509657"/>
                  <a:gd name="connsiteY112" fmla="*/ 4181603 h 6857998"/>
                  <a:gd name="connsiteX113" fmla="*/ 6117439 w 6509657"/>
                  <a:gd name="connsiteY113" fmla="*/ 4335722 h 6857998"/>
                  <a:gd name="connsiteX114" fmla="*/ 6114962 w 6509657"/>
                  <a:gd name="connsiteY114" fmla="*/ 4351154 h 6857998"/>
                  <a:gd name="connsiteX115" fmla="*/ 6094769 w 6509657"/>
                  <a:gd name="connsiteY115" fmla="*/ 4423545 h 6857998"/>
                  <a:gd name="connsiteX116" fmla="*/ 6082195 w 6509657"/>
                  <a:gd name="connsiteY116" fmla="*/ 4606053 h 6857998"/>
                  <a:gd name="connsiteX117" fmla="*/ 6080672 w 6509657"/>
                  <a:gd name="connsiteY117" fmla="*/ 4617291 h 6857998"/>
                  <a:gd name="connsiteX118" fmla="*/ 6090768 w 6509657"/>
                  <a:gd name="connsiteY118" fmla="*/ 4678445 h 6857998"/>
                  <a:gd name="connsiteX119" fmla="*/ 6105056 w 6509657"/>
                  <a:gd name="connsiteY119" fmla="*/ 4708734 h 6857998"/>
                  <a:gd name="connsiteX120" fmla="*/ 6119916 w 6509657"/>
                  <a:gd name="connsiteY120" fmla="*/ 4755980 h 6857998"/>
                  <a:gd name="connsiteX121" fmla="*/ 6125441 w 6509657"/>
                  <a:gd name="connsiteY121" fmla="*/ 4803988 h 6857998"/>
                  <a:gd name="connsiteX122" fmla="*/ 6102960 w 6509657"/>
                  <a:gd name="connsiteY122" fmla="*/ 4884572 h 6857998"/>
                  <a:gd name="connsiteX123" fmla="*/ 6100674 w 6509657"/>
                  <a:gd name="connsiteY123" fmla="*/ 4913909 h 6857998"/>
                  <a:gd name="connsiteX124" fmla="*/ 6089816 w 6509657"/>
                  <a:gd name="connsiteY124" fmla="*/ 4979253 h 6857998"/>
                  <a:gd name="connsiteX125" fmla="*/ 6090577 w 6509657"/>
                  <a:gd name="connsiteY125" fmla="*/ 5036405 h 6857998"/>
                  <a:gd name="connsiteX126" fmla="*/ 6107914 w 6509657"/>
                  <a:gd name="connsiteY126" fmla="*/ 5082317 h 6857998"/>
                  <a:gd name="connsiteX127" fmla="*/ 6111342 w 6509657"/>
                  <a:gd name="connsiteY127" fmla="*/ 5148995 h 6857998"/>
                  <a:gd name="connsiteX128" fmla="*/ 6098770 w 6509657"/>
                  <a:gd name="connsiteY128" fmla="*/ 5192051 h 6857998"/>
                  <a:gd name="connsiteX129" fmla="*/ 6097056 w 6509657"/>
                  <a:gd name="connsiteY129" fmla="*/ 5200813 h 6857998"/>
                  <a:gd name="connsiteX130" fmla="*/ 6096291 w 6509657"/>
                  <a:gd name="connsiteY130" fmla="*/ 5313403 h 6857998"/>
                  <a:gd name="connsiteX131" fmla="*/ 6134203 w 6509657"/>
                  <a:gd name="connsiteY131" fmla="*/ 5453995 h 6857998"/>
                  <a:gd name="connsiteX132" fmla="*/ 6142206 w 6509657"/>
                  <a:gd name="connsiteY132" fmla="*/ 5477239 h 6857998"/>
                  <a:gd name="connsiteX133" fmla="*/ 6156112 w 6509657"/>
                  <a:gd name="connsiteY133" fmla="*/ 5590590 h 6857998"/>
                  <a:gd name="connsiteX134" fmla="*/ 6170210 w 6509657"/>
                  <a:gd name="connsiteY134" fmla="*/ 5651360 h 6857998"/>
                  <a:gd name="connsiteX135" fmla="*/ 6170972 w 6509657"/>
                  <a:gd name="connsiteY135" fmla="*/ 5695178 h 6857998"/>
                  <a:gd name="connsiteX136" fmla="*/ 6195927 w 6509657"/>
                  <a:gd name="connsiteY136" fmla="*/ 5748136 h 6857998"/>
                  <a:gd name="connsiteX137" fmla="*/ 6206787 w 6509657"/>
                  <a:gd name="connsiteY137" fmla="*/ 5765474 h 6857998"/>
                  <a:gd name="connsiteX138" fmla="*/ 6213264 w 6509657"/>
                  <a:gd name="connsiteY138" fmla="*/ 5786239 h 6857998"/>
                  <a:gd name="connsiteX139" fmla="*/ 6233839 w 6509657"/>
                  <a:gd name="connsiteY139" fmla="*/ 5880348 h 6857998"/>
                  <a:gd name="connsiteX140" fmla="*/ 6245457 w 6509657"/>
                  <a:gd name="connsiteY140" fmla="*/ 5897114 h 6857998"/>
                  <a:gd name="connsiteX141" fmla="*/ 6252699 w 6509657"/>
                  <a:gd name="connsiteY141" fmla="*/ 5908355 h 6857998"/>
                  <a:gd name="connsiteX142" fmla="*/ 6264891 w 6509657"/>
                  <a:gd name="connsiteY142" fmla="*/ 5999796 h 6857998"/>
                  <a:gd name="connsiteX143" fmla="*/ 6299372 w 6509657"/>
                  <a:gd name="connsiteY143" fmla="*/ 6056948 h 6857998"/>
                  <a:gd name="connsiteX144" fmla="*/ 6314041 w 6509657"/>
                  <a:gd name="connsiteY144" fmla="*/ 6072569 h 6857998"/>
                  <a:gd name="connsiteX145" fmla="*/ 6336139 w 6509657"/>
                  <a:gd name="connsiteY145" fmla="*/ 6127247 h 6857998"/>
                  <a:gd name="connsiteX146" fmla="*/ 6378623 w 6509657"/>
                  <a:gd name="connsiteY146" fmla="*/ 6311084 h 6857998"/>
                  <a:gd name="connsiteX147" fmla="*/ 6363571 w 6509657"/>
                  <a:gd name="connsiteY147" fmla="*/ 6363664 h 6857998"/>
                  <a:gd name="connsiteX148" fmla="*/ 6403960 w 6509657"/>
                  <a:gd name="connsiteY148" fmla="*/ 6463490 h 6857998"/>
                  <a:gd name="connsiteX149" fmla="*/ 6426820 w 6509657"/>
                  <a:gd name="connsiteY149" fmla="*/ 6550742 h 6857998"/>
                  <a:gd name="connsiteX150" fmla="*/ 6432347 w 6509657"/>
                  <a:gd name="connsiteY150" fmla="*/ 6583128 h 6857998"/>
                  <a:gd name="connsiteX151" fmla="*/ 6442443 w 6509657"/>
                  <a:gd name="connsiteY151" fmla="*/ 6685617 h 6857998"/>
                  <a:gd name="connsiteX152" fmla="*/ 6465303 w 6509657"/>
                  <a:gd name="connsiteY152" fmla="*/ 6738388 h 6857998"/>
                  <a:gd name="connsiteX153" fmla="*/ 6482807 w 6509657"/>
                  <a:gd name="connsiteY153" fmla="*/ 6796804 h 6857998"/>
                  <a:gd name="connsiteX154" fmla="*/ 6487578 w 6509657"/>
                  <a:gd name="connsiteY154" fmla="*/ 6857457 h 6857998"/>
                  <a:gd name="connsiteX155" fmla="*/ 6360339 w 6509657"/>
                  <a:gd name="connsiteY155" fmla="*/ 6857457 h 6857998"/>
                  <a:gd name="connsiteX156" fmla="*/ 6360339 w 6509657"/>
                  <a:gd name="connsiteY156" fmla="*/ 6857998 h 6857998"/>
                  <a:gd name="connsiteX157" fmla="*/ 0 w 6509657"/>
                  <a:gd name="connsiteY157"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6509657" h="6857998">
                    <a:moveTo>
                      <a:pt x="5757500" y="6118149"/>
                    </a:moveTo>
                    <a:cubicBezTo>
                      <a:pt x="5764049" y="6124102"/>
                      <a:pt x="5771670" y="6129341"/>
                      <a:pt x="5778719" y="6133723"/>
                    </a:cubicBezTo>
                    <a:cubicBezTo>
                      <a:pt x="5785863" y="6138152"/>
                      <a:pt x="5791209" y="6143474"/>
                      <a:pt x="5794879" y="6149380"/>
                    </a:cubicBezTo>
                    <a:lnTo>
                      <a:pt x="5800355" y="6166562"/>
                    </a:lnTo>
                    <a:lnTo>
                      <a:pt x="5794879" y="6149379"/>
                    </a:lnTo>
                    <a:cubicBezTo>
                      <a:pt x="5791209" y="6143474"/>
                      <a:pt x="5785863" y="6138152"/>
                      <a:pt x="5778719" y="6133722"/>
                    </a:cubicBezTo>
                    <a:cubicBezTo>
                      <a:pt x="5771670" y="6129341"/>
                      <a:pt x="5764049" y="6124102"/>
                      <a:pt x="5757500" y="6118149"/>
                    </a:cubicBezTo>
                    <a:close/>
                    <a:moveTo>
                      <a:pt x="5665657" y="4941372"/>
                    </a:moveTo>
                    <a:lnTo>
                      <a:pt x="5668987" y="4950869"/>
                    </a:lnTo>
                    <a:lnTo>
                      <a:pt x="5678672" y="4991382"/>
                    </a:lnTo>
                    <a:lnTo>
                      <a:pt x="5668987" y="4950868"/>
                    </a:lnTo>
                    <a:close/>
                    <a:moveTo>
                      <a:pt x="5669596" y="4749807"/>
                    </a:moveTo>
                    <a:cubicBezTo>
                      <a:pt x="5657460" y="4762826"/>
                      <a:pt x="5656603" y="4781365"/>
                      <a:pt x="5654889" y="4799797"/>
                    </a:cubicBezTo>
                    <a:cubicBezTo>
                      <a:pt x="5656603" y="4781365"/>
                      <a:pt x="5657460" y="4762827"/>
                      <a:pt x="5669596" y="4749807"/>
                    </a:cubicBezTo>
                    <a:close/>
                    <a:moveTo>
                      <a:pt x="5687394" y="4543185"/>
                    </a:moveTo>
                    <a:cubicBezTo>
                      <a:pt x="5688372" y="4548281"/>
                      <a:pt x="5690419" y="4553662"/>
                      <a:pt x="5692800" y="4557092"/>
                    </a:cubicBezTo>
                    <a:cubicBezTo>
                      <a:pt x="5704421" y="4573618"/>
                      <a:pt x="5713208" y="4588275"/>
                      <a:pt x="5719165" y="4602021"/>
                    </a:cubicBezTo>
                    <a:cubicBezTo>
                      <a:pt x="5713208" y="4588275"/>
                      <a:pt x="5704421" y="4573618"/>
                      <a:pt x="5692800" y="4557091"/>
                    </a:cubicBezTo>
                    <a:close/>
                    <a:moveTo>
                      <a:pt x="6153612" y="2819253"/>
                    </a:moveTo>
                    <a:lnTo>
                      <a:pt x="6165256" y="2827484"/>
                    </a:lnTo>
                    <a:lnTo>
                      <a:pt x="6165258" y="2827486"/>
                    </a:lnTo>
                    <a:lnTo>
                      <a:pt x="6193761" y="2861156"/>
                    </a:lnTo>
                    <a:lnTo>
                      <a:pt x="6184107" y="2842392"/>
                    </a:lnTo>
                    <a:lnTo>
                      <a:pt x="6165258" y="2827486"/>
                    </a:lnTo>
                    <a:lnTo>
                      <a:pt x="6165256" y="2827483"/>
                    </a:lnTo>
                    <a:close/>
                    <a:moveTo>
                      <a:pt x="6083958" y="1974015"/>
                    </a:moveTo>
                    <a:lnTo>
                      <a:pt x="6077444" y="1999763"/>
                    </a:lnTo>
                    <a:cubicBezTo>
                      <a:pt x="6073635" y="2008056"/>
                      <a:pt x="6067955" y="2016020"/>
                      <a:pt x="6059716" y="2023547"/>
                    </a:cubicBezTo>
                    <a:cubicBezTo>
                      <a:pt x="6076195" y="2008497"/>
                      <a:pt x="6082433" y="1991685"/>
                      <a:pt x="6083958" y="1974015"/>
                    </a:cubicBezTo>
                    <a:close/>
                    <a:moveTo>
                      <a:pt x="6066764" y="1768838"/>
                    </a:moveTo>
                    <a:cubicBezTo>
                      <a:pt x="6062383" y="1774411"/>
                      <a:pt x="6059620" y="1779948"/>
                      <a:pt x="6058162" y="1785412"/>
                    </a:cubicBezTo>
                    <a:lnTo>
                      <a:pt x="6057382" y="1801558"/>
                    </a:lnTo>
                    <a:cubicBezTo>
                      <a:pt x="6055715" y="1790986"/>
                      <a:pt x="6058001" y="1779981"/>
                      <a:pt x="6066764" y="1768838"/>
                    </a:cubicBezTo>
                    <a:close/>
                    <a:moveTo>
                      <a:pt x="6176353" y="520953"/>
                    </a:moveTo>
                    <a:lnTo>
                      <a:pt x="6169625" y="549926"/>
                    </a:lnTo>
                    <a:lnTo>
                      <a:pt x="6163371" y="566616"/>
                    </a:lnTo>
                    <a:lnTo>
                      <a:pt x="6157421" y="581804"/>
                    </a:lnTo>
                    <a:lnTo>
                      <a:pt x="6157002" y="583595"/>
                    </a:lnTo>
                    <a:lnTo>
                      <a:pt x="6154828" y="589388"/>
                    </a:lnTo>
                    <a:cubicBezTo>
                      <a:pt x="6152427" y="597005"/>
                      <a:pt x="6150670" y="604728"/>
                      <a:pt x="6150205" y="612658"/>
                    </a:cubicBezTo>
                    <a:lnTo>
                      <a:pt x="6157002" y="583595"/>
                    </a:lnTo>
                    <a:lnTo>
                      <a:pt x="6163319" y="566754"/>
                    </a:lnTo>
                    <a:lnTo>
                      <a:pt x="6163371" y="566616"/>
                    </a:lnTo>
                    <a:lnTo>
                      <a:pt x="6169209" y="551717"/>
                    </a:lnTo>
                    <a:lnTo>
                      <a:pt x="6169625" y="549926"/>
                    </a:lnTo>
                    <a:lnTo>
                      <a:pt x="6171790" y="544146"/>
                    </a:lnTo>
                    <a:cubicBezTo>
                      <a:pt x="6174177" y="536547"/>
                      <a:pt x="6175914" y="528850"/>
                      <a:pt x="6176353" y="520953"/>
                    </a:cubicBezTo>
                    <a:close/>
                    <a:moveTo>
                      <a:pt x="6125250" y="268794"/>
                    </a:moveTo>
                    <a:cubicBezTo>
                      <a:pt x="6122725" y="279176"/>
                      <a:pt x="6121022" y="289296"/>
                      <a:pt x="6120374" y="299164"/>
                    </a:cubicBezTo>
                    <a:cubicBezTo>
                      <a:pt x="6119725" y="309031"/>
                      <a:pt x="6120130" y="318646"/>
                      <a:pt x="6121819" y="328017"/>
                    </a:cubicBezTo>
                    <a:close/>
                    <a:moveTo>
                      <a:pt x="0" y="0"/>
                    </a:moveTo>
                    <a:lnTo>
                      <a:pt x="6442666" y="0"/>
                    </a:lnTo>
                    <a:lnTo>
                      <a:pt x="6438451" y="24480"/>
                    </a:lnTo>
                    <a:cubicBezTo>
                      <a:pt x="6435966" y="32636"/>
                      <a:pt x="6432204" y="40471"/>
                      <a:pt x="6426440" y="47806"/>
                    </a:cubicBezTo>
                    <a:cubicBezTo>
                      <a:pt x="6411580" y="66857"/>
                      <a:pt x="6415009" y="85336"/>
                      <a:pt x="6417296" y="105718"/>
                    </a:cubicBezTo>
                    <a:cubicBezTo>
                      <a:pt x="6419010" y="121150"/>
                      <a:pt x="6418439" y="136963"/>
                      <a:pt x="6418631" y="152584"/>
                    </a:cubicBezTo>
                    <a:cubicBezTo>
                      <a:pt x="6419200" y="180017"/>
                      <a:pt x="6419391" y="207450"/>
                      <a:pt x="6420344" y="234883"/>
                    </a:cubicBezTo>
                    <a:cubicBezTo>
                      <a:pt x="6420724" y="243648"/>
                      <a:pt x="6425489" y="252600"/>
                      <a:pt x="6424727" y="261173"/>
                    </a:cubicBezTo>
                    <a:cubicBezTo>
                      <a:pt x="6421106" y="300800"/>
                      <a:pt x="6415391" y="340425"/>
                      <a:pt x="6412152" y="380050"/>
                    </a:cubicBezTo>
                    <a:cubicBezTo>
                      <a:pt x="6410248" y="402529"/>
                      <a:pt x="6413865" y="425581"/>
                      <a:pt x="6411200" y="447870"/>
                    </a:cubicBezTo>
                    <a:cubicBezTo>
                      <a:pt x="6408152" y="473587"/>
                      <a:pt x="6400342" y="498733"/>
                      <a:pt x="6395577" y="524262"/>
                    </a:cubicBezTo>
                    <a:cubicBezTo>
                      <a:pt x="6394245" y="531310"/>
                      <a:pt x="6395960" y="539121"/>
                      <a:pt x="6396339" y="546552"/>
                    </a:cubicBezTo>
                    <a:cubicBezTo>
                      <a:pt x="6396721" y="554933"/>
                      <a:pt x="6397483" y="563125"/>
                      <a:pt x="6397674" y="571508"/>
                    </a:cubicBezTo>
                    <a:cubicBezTo>
                      <a:pt x="6398056" y="597037"/>
                      <a:pt x="6397483" y="622564"/>
                      <a:pt x="6398818" y="648092"/>
                    </a:cubicBezTo>
                    <a:cubicBezTo>
                      <a:pt x="6399579" y="663713"/>
                      <a:pt x="6407389" y="680096"/>
                      <a:pt x="6404531" y="694576"/>
                    </a:cubicBezTo>
                    <a:cubicBezTo>
                      <a:pt x="6399008" y="724104"/>
                      <a:pt x="6411390" y="753633"/>
                      <a:pt x="6401104" y="783158"/>
                    </a:cubicBezTo>
                    <a:cubicBezTo>
                      <a:pt x="6398056" y="792306"/>
                      <a:pt x="6405676" y="804877"/>
                      <a:pt x="6406056" y="815929"/>
                    </a:cubicBezTo>
                    <a:cubicBezTo>
                      <a:pt x="6407008" y="843552"/>
                      <a:pt x="6406818" y="871173"/>
                      <a:pt x="6406628" y="898797"/>
                    </a:cubicBezTo>
                    <a:cubicBezTo>
                      <a:pt x="6406438" y="923562"/>
                      <a:pt x="6409104" y="949281"/>
                      <a:pt x="6403770" y="973095"/>
                    </a:cubicBezTo>
                    <a:cubicBezTo>
                      <a:pt x="6398056" y="998052"/>
                      <a:pt x="6398818" y="1020529"/>
                      <a:pt x="6405294" y="1044725"/>
                    </a:cubicBezTo>
                    <a:cubicBezTo>
                      <a:pt x="6409676" y="1061298"/>
                      <a:pt x="6410248" y="1078826"/>
                      <a:pt x="6411580" y="1095972"/>
                    </a:cubicBezTo>
                    <a:cubicBezTo>
                      <a:pt x="6413104" y="1114449"/>
                      <a:pt x="6409104" y="1134834"/>
                      <a:pt x="6415391" y="1151600"/>
                    </a:cubicBezTo>
                    <a:cubicBezTo>
                      <a:pt x="6434060" y="1201512"/>
                      <a:pt x="6438060" y="1252757"/>
                      <a:pt x="6438060" y="1304955"/>
                    </a:cubicBezTo>
                    <a:cubicBezTo>
                      <a:pt x="6438060" y="1314483"/>
                      <a:pt x="6435395" y="1324198"/>
                      <a:pt x="6432537" y="1333341"/>
                    </a:cubicBezTo>
                    <a:cubicBezTo>
                      <a:pt x="6415391" y="1386684"/>
                      <a:pt x="6416914" y="1440216"/>
                      <a:pt x="6427393" y="1494509"/>
                    </a:cubicBezTo>
                    <a:cubicBezTo>
                      <a:pt x="6429679" y="1505751"/>
                      <a:pt x="6430060" y="1518324"/>
                      <a:pt x="6427775" y="1529563"/>
                    </a:cubicBezTo>
                    <a:cubicBezTo>
                      <a:pt x="6421106" y="1561189"/>
                      <a:pt x="6410056" y="1591859"/>
                      <a:pt x="6405294" y="1623675"/>
                    </a:cubicBezTo>
                    <a:cubicBezTo>
                      <a:pt x="6397483" y="1676253"/>
                      <a:pt x="6423771" y="1721785"/>
                      <a:pt x="6440919" y="1768838"/>
                    </a:cubicBezTo>
                    <a:cubicBezTo>
                      <a:pt x="6457112" y="1813610"/>
                      <a:pt x="6493689" y="1851709"/>
                      <a:pt x="6485496" y="1904673"/>
                    </a:cubicBezTo>
                    <a:cubicBezTo>
                      <a:pt x="6484735" y="1910004"/>
                      <a:pt x="6489878" y="1915912"/>
                      <a:pt x="6491212" y="1921817"/>
                    </a:cubicBezTo>
                    <a:cubicBezTo>
                      <a:pt x="6494833" y="1938009"/>
                      <a:pt x="6499211" y="1954202"/>
                      <a:pt x="6500928" y="1970586"/>
                    </a:cubicBezTo>
                    <a:cubicBezTo>
                      <a:pt x="6503215" y="1990589"/>
                      <a:pt x="6502454" y="2010974"/>
                      <a:pt x="6504358" y="2030977"/>
                    </a:cubicBezTo>
                    <a:cubicBezTo>
                      <a:pt x="6505501" y="2043835"/>
                      <a:pt x="6507596" y="2056600"/>
                      <a:pt x="6509406" y="2069340"/>
                    </a:cubicBezTo>
                    <a:lnTo>
                      <a:pt x="6509657" y="2072225"/>
                    </a:lnTo>
                    <a:lnTo>
                      <a:pt x="6509657" y="2131532"/>
                    </a:lnTo>
                    <a:lnTo>
                      <a:pt x="6508786" y="2138304"/>
                    </a:lnTo>
                    <a:cubicBezTo>
                      <a:pt x="6506595" y="2148519"/>
                      <a:pt x="6503977" y="2158712"/>
                      <a:pt x="6502262" y="2168903"/>
                    </a:cubicBezTo>
                    <a:cubicBezTo>
                      <a:pt x="6497499" y="2197670"/>
                      <a:pt x="6498833" y="2229296"/>
                      <a:pt x="6486640" y="2254633"/>
                    </a:cubicBezTo>
                    <a:cubicBezTo>
                      <a:pt x="6473686" y="2281683"/>
                      <a:pt x="6467780" y="2307402"/>
                      <a:pt x="6471780" y="2335405"/>
                    </a:cubicBezTo>
                    <a:cubicBezTo>
                      <a:pt x="6473114" y="2344741"/>
                      <a:pt x="6481116" y="2356744"/>
                      <a:pt x="6489306" y="2360933"/>
                    </a:cubicBezTo>
                    <a:cubicBezTo>
                      <a:pt x="6507595" y="2370270"/>
                      <a:pt x="6510835" y="2383032"/>
                      <a:pt x="6504547" y="2400369"/>
                    </a:cubicBezTo>
                    <a:cubicBezTo>
                      <a:pt x="6499211" y="2415420"/>
                      <a:pt x="6496546" y="2433897"/>
                      <a:pt x="6486258" y="2444184"/>
                    </a:cubicBezTo>
                    <a:cubicBezTo>
                      <a:pt x="6457112" y="2473333"/>
                      <a:pt x="6456160" y="2510483"/>
                      <a:pt x="6448350" y="2546678"/>
                    </a:cubicBezTo>
                    <a:cubicBezTo>
                      <a:pt x="6443585" y="2568774"/>
                      <a:pt x="6443395" y="2589352"/>
                      <a:pt x="6446633" y="2611450"/>
                    </a:cubicBezTo>
                    <a:cubicBezTo>
                      <a:pt x="6453872" y="2659455"/>
                      <a:pt x="6443585" y="2706131"/>
                      <a:pt x="6430441" y="2752235"/>
                    </a:cubicBezTo>
                    <a:cubicBezTo>
                      <a:pt x="6421679" y="2782716"/>
                      <a:pt x="6416344" y="2813958"/>
                      <a:pt x="6407389" y="2844248"/>
                    </a:cubicBezTo>
                    <a:cubicBezTo>
                      <a:pt x="6400531" y="2866918"/>
                      <a:pt x="6392339" y="2889587"/>
                      <a:pt x="6381291" y="2910353"/>
                    </a:cubicBezTo>
                    <a:cubicBezTo>
                      <a:pt x="6365097" y="2940455"/>
                      <a:pt x="6340712" y="2966742"/>
                      <a:pt x="6347189" y="3005035"/>
                    </a:cubicBezTo>
                    <a:cubicBezTo>
                      <a:pt x="6352904" y="3038756"/>
                      <a:pt x="6340904" y="3069235"/>
                      <a:pt x="6329473" y="3100099"/>
                    </a:cubicBezTo>
                    <a:cubicBezTo>
                      <a:pt x="6321091" y="3122770"/>
                      <a:pt x="6312516" y="3145436"/>
                      <a:pt x="6307182" y="3168870"/>
                    </a:cubicBezTo>
                    <a:cubicBezTo>
                      <a:pt x="6300896" y="3196686"/>
                      <a:pt x="6303564" y="3228119"/>
                      <a:pt x="6291942" y="3252885"/>
                    </a:cubicBezTo>
                    <a:cubicBezTo>
                      <a:pt x="6279750" y="3278795"/>
                      <a:pt x="6287942" y="3300319"/>
                      <a:pt x="6291371" y="3323372"/>
                    </a:cubicBezTo>
                    <a:cubicBezTo>
                      <a:pt x="6296706" y="3360139"/>
                      <a:pt x="6306612" y="3396719"/>
                      <a:pt x="6294039" y="3433866"/>
                    </a:cubicBezTo>
                    <a:cubicBezTo>
                      <a:pt x="6278798" y="3479015"/>
                      <a:pt x="6262414" y="3523785"/>
                      <a:pt x="6247937" y="3569124"/>
                    </a:cubicBezTo>
                    <a:cubicBezTo>
                      <a:pt x="6242410" y="3586653"/>
                      <a:pt x="6240124" y="3605509"/>
                      <a:pt x="6237648" y="3623799"/>
                    </a:cubicBezTo>
                    <a:cubicBezTo>
                      <a:pt x="6235551" y="3641134"/>
                      <a:pt x="6240887" y="3661899"/>
                      <a:pt x="6232886" y="3675238"/>
                    </a:cubicBezTo>
                    <a:cubicBezTo>
                      <a:pt x="6212312" y="3709529"/>
                      <a:pt x="6202214" y="3744770"/>
                      <a:pt x="6202214" y="3784397"/>
                    </a:cubicBezTo>
                    <a:cubicBezTo>
                      <a:pt x="6202214" y="3799258"/>
                      <a:pt x="6193641" y="3813737"/>
                      <a:pt x="6192116" y="3828785"/>
                    </a:cubicBezTo>
                    <a:cubicBezTo>
                      <a:pt x="6190212" y="3849362"/>
                      <a:pt x="6185068" y="3872985"/>
                      <a:pt x="6192308" y="3890891"/>
                    </a:cubicBezTo>
                    <a:cubicBezTo>
                      <a:pt x="6209454" y="3932993"/>
                      <a:pt x="6195163" y="3967091"/>
                      <a:pt x="6178210" y="4003861"/>
                    </a:cubicBezTo>
                    <a:cubicBezTo>
                      <a:pt x="6161446" y="4040058"/>
                      <a:pt x="6148111" y="4078159"/>
                      <a:pt x="6137060" y="4116641"/>
                    </a:cubicBezTo>
                    <a:cubicBezTo>
                      <a:pt x="6133060" y="4131119"/>
                      <a:pt x="6139729" y="4148453"/>
                      <a:pt x="6141062" y="4164458"/>
                    </a:cubicBezTo>
                    <a:cubicBezTo>
                      <a:pt x="6141443" y="4170174"/>
                      <a:pt x="6142014" y="4176461"/>
                      <a:pt x="6140110" y="4181603"/>
                    </a:cubicBezTo>
                    <a:cubicBezTo>
                      <a:pt x="6121819" y="4231324"/>
                      <a:pt x="6107914" y="4281810"/>
                      <a:pt x="6117439" y="4335722"/>
                    </a:cubicBezTo>
                    <a:cubicBezTo>
                      <a:pt x="6118392" y="4340674"/>
                      <a:pt x="6116295" y="4346201"/>
                      <a:pt x="6114962" y="4351154"/>
                    </a:cubicBezTo>
                    <a:cubicBezTo>
                      <a:pt x="6108104" y="4375349"/>
                      <a:pt x="6097246" y="4398972"/>
                      <a:pt x="6094769" y="4423545"/>
                    </a:cubicBezTo>
                    <a:cubicBezTo>
                      <a:pt x="6088673" y="4484127"/>
                      <a:pt x="6086195" y="4545086"/>
                      <a:pt x="6082195" y="4606053"/>
                    </a:cubicBezTo>
                    <a:cubicBezTo>
                      <a:pt x="6082006" y="4609863"/>
                      <a:pt x="6082006" y="4613864"/>
                      <a:pt x="6080672" y="4617291"/>
                    </a:cubicBezTo>
                    <a:cubicBezTo>
                      <a:pt x="6072479" y="4639772"/>
                      <a:pt x="6075148" y="4659393"/>
                      <a:pt x="6090768" y="4678445"/>
                    </a:cubicBezTo>
                    <a:cubicBezTo>
                      <a:pt x="6097626" y="4686828"/>
                      <a:pt x="6101246" y="4698258"/>
                      <a:pt x="6105056" y="4708734"/>
                    </a:cubicBezTo>
                    <a:cubicBezTo>
                      <a:pt x="6110772" y="4724167"/>
                      <a:pt x="6116295" y="4739978"/>
                      <a:pt x="6119916" y="4755980"/>
                    </a:cubicBezTo>
                    <a:cubicBezTo>
                      <a:pt x="6123345" y="4771793"/>
                      <a:pt x="6128106" y="4788747"/>
                      <a:pt x="6125441" y="4803988"/>
                    </a:cubicBezTo>
                    <a:cubicBezTo>
                      <a:pt x="6120679" y="4831420"/>
                      <a:pt x="6110010" y="4857522"/>
                      <a:pt x="6102960" y="4884572"/>
                    </a:cubicBezTo>
                    <a:cubicBezTo>
                      <a:pt x="6100482" y="4893907"/>
                      <a:pt x="6100866" y="4904195"/>
                      <a:pt x="6100674" y="4913909"/>
                    </a:cubicBezTo>
                    <a:cubicBezTo>
                      <a:pt x="6100104" y="4936201"/>
                      <a:pt x="6105628" y="4959061"/>
                      <a:pt x="6089816" y="4979253"/>
                    </a:cubicBezTo>
                    <a:cubicBezTo>
                      <a:pt x="6074956" y="4997922"/>
                      <a:pt x="6079337" y="5016785"/>
                      <a:pt x="6090577" y="5036405"/>
                    </a:cubicBezTo>
                    <a:cubicBezTo>
                      <a:pt x="6098579" y="5050504"/>
                      <a:pt x="6104866" y="5066505"/>
                      <a:pt x="6107914" y="5082317"/>
                    </a:cubicBezTo>
                    <a:cubicBezTo>
                      <a:pt x="6112104" y="5104036"/>
                      <a:pt x="6113820" y="5125562"/>
                      <a:pt x="6111342" y="5148995"/>
                    </a:cubicBezTo>
                    <a:cubicBezTo>
                      <a:pt x="6109628" y="5165570"/>
                      <a:pt x="6108866" y="5179097"/>
                      <a:pt x="6098770" y="5192051"/>
                    </a:cubicBezTo>
                    <a:cubicBezTo>
                      <a:pt x="6097246" y="5194145"/>
                      <a:pt x="6096864" y="5197955"/>
                      <a:pt x="6097056" y="5200813"/>
                    </a:cubicBezTo>
                    <a:cubicBezTo>
                      <a:pt x="6100294" y="5238343"/>
                      <a:pt x="6098579" y="5275491"/>
                      <a:pt x="6096291" y="5313403"/>
                    </a:cubicBezTo>
                    <a:cubicBezTo>
                      <a:pt x="6093247" y="5361598"/>
                      <a:pt x="6102198" y="5412276"/>
                      <a:pt x="6134203" y="5453995"/>
                    </a:cubicBezTo>
                    <a:cubicBezTo>
                      <a:pt x="6138967" y="5460092"/>
                      <a:pt x="6141062" y="5469236"/>
                      <a:pt x="6142206" y="5477239"/>
                    </a:cubicBezTo>
                    <a:cubicBezTo>
                      <a:pt x="6147158" y="5514957"/>
                      <a:pt x="6150587" y="5552869"/>
                      <a:pt x="6156112" y="5590590"/>
                    </a:cubicBezTo>
                    <a:cubicBezTo>
                      <a:pt x="6159160" y="5611164"/>
                      <a:pt x="6161827" y="5632691"/>
                      <a:pt x="6170210" y="5651360"/>
                    </a:cubicBezTo>
                    <a:cubicBezTo>
                      <a:pt x="6178400" y="5669647"/>
                      <a:pt x="6188116" y="5684320"/>
                      <a:pt x="6170972" y="5695178"/>
                    </a:cubicBezTo>
                    <a:cubicBezTo>
                      <a:pt x="6180116" y="5714607"/>
                      <a:pt x="6187737" y="5731564"/>
                      <a:pt x="6195927" y="5748136"/>
                    </a:cubicBezTo>
                    <a:cubicBezTo>
                      <a:pt x="6198974" y="5754234"/>
                      <a:pt x="6203929" y="5759378"/>
                      <a:pt x="6206787" y="5765474"/>
                    </a:cubicBezTo>
                    <a:cubicBezTo>
                      <a:pt x="6209834" y="5771953"/>
                      <a:pt x="6211739" y="5779191"/>
                      <a:pt x="6213264" y="5786239"/>
                    </a:cubicBezTo>
                    <a:cubicBezTo>
                      <a:pt x="6220122" y="5817674"/>
                      <a:pt x="6226408" y="5849107"/>
                      <a:pt x="6233839" y="5880348"/>
                    </a:cubicBezTo>
                    <a:cubicBezTo>
                      <a:pt x="6235362" y="5886447"/>
                      <a:pt x="6241458" y="5891590"/>
                      <a:pt x="6245457" y="5897114"/>
                    </a:cubicBezTo>
                    <a:cubicBezTo>
                      <a:pt x="6248126" y="5900735"/>
                      <a:pt x="6252127" y="5904353"/>
                      <a:pt x="6252699" y="5908355"/>
                    </a:cubicBezTo>
                    <a:cubicBezTo>
                      <a:pt x="6257271" y="5938836"/>
                      <a:pt x="6262606" y="5969124"/>
                      <a:pt x="6264891" y="5999796"/>
                    </a:cubicBezTo>
                    <a:cubicBezTo>
                      <a:pt x="6266794" y="6025515"/>
                      <a:pt x="6266225" y="6050282"/>
                      <a:pt x="6299372" y="6056948"/>
                    </a:cubicBezTo>
                    <a:cubicBezTo>
                      <a:pt x="6305088" y="6058092"/>
                      <a:pt x="6311185" y="6066284"/>
                      <a:pt x="6314041" y="6072569"/>
                    </a:cubicBezTo>
                    <a:cubicBezTo>
                      <a:pt x="6322233" y="6090477"/>
                      <a:pt x="6327758" y="6109530"/>
                      <a:pt x="6336139" y="6127247"/>
                    </a:cubicBezTo>
                    <a:cubicBezTo>
                      <a:pt x="6364144" y="6185351"/>
                      <a:pt x="6381862" y="6246121"/>
                      <a:pt x="6378623" y="6311084"/>
                    </a:cubicBezTo>
                    <a:cubicBezTo>
                      <a:pt x="6377671" y="6331277"/>
                      <a:pt x="6367382" y="6350899"/>
                      <a:pt x="6363571" y="6363664"/>
                    </a:cubicBezTo>
                    <a:cubicBezTo>
                      <a:pt x="6378623" y="6400429"/>
                      <a:pt x="6393101" y="6431292"/>
                      <a:pt x="6403960" y="6463490"/>
                    </a:cubicBezTo>
                    <a:cubicBezTo>
                      <a:pt x="6413676" y="6491874"/>
                      <a:pt x="6419772" y="6521593"/>
                      <a:pt x="6426820" y="6550742"/>
                    </a:cubicBezTo>
                    <a:cubicBezTo>
                      <a:pt x="6429489" y="6561411"/>
                      <a:pt x="6431012" y="6572269"/>
                      <a:pt x="6432347" y="6583128"/>
                    </a:cubicBezTo>
                    <a:cubicBezTo>
                      <a:pt x="6436537" y="6617036"/>
                      <a:pt x="6426440" y="6652472"/>
                      <a:pt x="6442443" y="6685617"/>
                    </a:cubicBezTo>
                    <a:cubicBezTo>
                      <a:pt x="6450825" y="6702955"/>
                      <a:pt x="6460921" y="6720103"/>
                      <a:pt x="6465303" y="6738388"/>
                    </a:cubicBezTo>
                    <a:cubicBezTo>
                      <a:pt x="6470066" y="6758011"/>
                      <a:pt x="6477496" y="6777207"/>
                      <a:pt x="6482807" y="6796804"/>
                    </a:cubicBezTo>
                    <a:lnTo>
                      <a:pt x="6487578" y="6857457"/>
                    </a:lnTo>
                    <a:lnTo>
                      <a:pt x="6360339" y="6857457"/>
                    </a:lnTo>
                    <a:lnTo>
                      <a:pt x="6360339" y="6857998"/>
                    </a:lnTo>
                    <a:lnTo>
                      <a:pt x="0" y="6857998"/>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6">
                <a:extLst>
                  <a:ext uri="{FF2B5EF4-FFF2-40B4-BE49-F238E27FC236}">
                    <a16:creationId xmlns:a16="http://schemas.microsoft.com/office/drawing/2014/main" id="{68E2B1E3-4A4F-4862-B32A-0B74233B99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5682343" y="2"/>
                <a:ext cx="6509657" cy="6857998"/>
              </a:xfrm>
              <a:custGeom>
                <a:avLst/>
                <a:gdLst>
                  <a:gd name="connsiteX0" fmla="*/ 5757500 w 6509657"/>
                  <a:gd name="connsiteY0" fmla="*/ 6118149 h 6857998"/>
                  <a:gd name="connsiteX1" fmla="*/ 5778719 w 6509657"/>
                  <a:gd name="connsiteY1" fmla="*/ 6133723 h 6857998"/>
                  <a:gd name="connsiteX2" fmla="*/ 5794879 w 6509657"/>
                  <a:gd name="connsiteY2" fmla="*/ 6149380 h 6857998"/>
                  <a:gd name="connsiteX3" fmla="*/ 5800355 w 6509657"/>
                  <a:gd name="connsiteY3" fmla="*/ 6166562 h 6857998"/>
                  <a:gd name="connsiteX4" fmla="*/ 5794879 w 6509657"/>
                  <a:gd name="connsiteY4" fmla="*/ 6149379 h 6857998"/>
                  <a:gd name="connsiteX5" fmla="*/ 5778719 w 6509657"/>
                  <a:gd name="connsiteY5" fmla="*/ 6133722 h 6857998"/>
                  <a:gd name="connsiteX6" fmla="*/ 5757500 w 6509657"/>
                  <a:gd name="connsiteY6" fmla="*/ 6118149 h 6857998"/>
                  <a:gd name="connsiteX7" fmla="*/ 5665657 w 6509657"/>
                  <a:gd name="connsiteY7" fmla="*/ 4941372 h 6857998"/>
                  <a:gd name="connsiteX8" fmla="*/ 5668987 w 6509657"/>
                  <a:gd name="connsiteY8" fmla="*/ 4950869 h 6857998"/>
                  <a:gd name="connsiteX9" fmla="*/ 5678672 w 6509657"/>
                  <a:gd name="connsiteY9" fmla="*/ 4991382 h 6857998"/>
                  <a:gd name="connsiteX10" fmla="*/ 5668987 w 6509657"/>
                  <a:gd name="connsiteY10" fmla="*/ 4950868 h 6857998"/>
                  <a:gd name="connsiteX11" fmla="*/ 5669596 w 6509657"/>
                  <a:gd name="connsiteY11" fmla="*/ 4749807 h 6857998"/>
                  <a:gd name="connsiteX12" fmla="*/ 5654889 w 6509657"/>
                  <a:gd name="connsiteY12" fmla="*/ 4799797 h 6857998"/>
                  <a:gd name="connsiteX13" fmla="*/ 5669596 w 6509657"/>
                  <a:gd name="connsiteY13" fmla="*/ 4749807 h 6857998"/>
                  <a:gd name="connsiteX14" fmla="*/ 5687394 w 6509657"/>
                  <a:gd name="connsiteY14" fmla="*/ 4543185 h 6857998"/>
                  <a:gd name="connsiteX15" fmla="*/ 5692800 w 6509657"/>
                  <a:gd name="connsiteY15" fmla="*/ 4557092 h 6857998"/>
                  <a:gd name="connsiteX16" fmla="*/ 5719165 w 6509657"/>
                  <a:gd name="connsiteY16" fmla="*/ 4602021 h 6857998"/>
                  <a:gd name="connsiteX17" fmla="*/ 5692800 w 6509657"/>
                  <a:gd name="connsiteY17" fmla="*/ 4557091 h 6857998"/>
                  <a:gd name="connsiteX18" fmla="*/ 6153612 w 6509657"/>
                  <a:gd name="connsiteY18" fmla="*/ 2819253 h 6857998"/>
                  <a:gd name="connsiteX19" fmla="*/ 6165256 w 6509657"/>
                  <a:gd name="connsiteY19" fmla="*/ 2827484 h 6857998"/>
                  <a:gd name="connsiteX20" fmla="*/ 6165258 w 6509657"/>
                  <a:gd name="connsiteY20" fmla="*/ 2827486 h 6857998"/>
                  <a:gd name="connsiteX21" fmla="*/ 6193761 w 6509657"/>
                  <a:gd name="connsiteY21" fmla="*/ 2861156 h 6857998"/>
                  <a:gd name="connsiteX22" fmla="*/ 6184107 w 6509657"/>
                  <a:gd name="connsiteY22" fmla="*/ 2842392 h 6857998"/>
                  <a:gd name="connsiteX23" fmla="*/ 6165258 w 6509657"/>
                  <a:gd name="connsiteY23" fmla="*/ 2827486 h 6857998"/>
                  <a:gd name="connsiteX24" fmla="*/ 6165256 w 6509657"/>
                  <a:gd name="connsiteY24" fmla="*/ 2827483 h 6857998"/>
                  <a:gd name="connsiteX25" fmla="*/ 6083958 w 6509657"/>
                  <a:gd name="connsiteY25" fmla="*/ 1974015 h 6857998"/>
                  <a:gd name="connsiteX26" fmla="*/ 6077444 w 6509657"/>
                  <a:gd name="connsiteY26" fmla="*/ 1999763 h 6857998"/>
                  <a:gd name="connsiteX27" fmla="*/ 6059716 w 6509657"/>
                  <a:gd name="connsiteY27" fmla="*/ 2023547 h 6857998"/>
                  <a:gd name="connsiteX28" fmla="*/ 6083958 w 6509657"/>
                  <a:gd name="connsiteY28" fmla="*/ 1974015 h 6857998"/>
                  <a:gd name="connsiteX29" fmla="*/ 6066764 w 6509657"/>
                  <a:gd name="connsiteY29" fmla="*/ 1768838 h 6857998"/>
                  <a:gd name="connsiteX30" fmla="*/ 6058162 w 6509657"/>
                  <a:gd name="connsiteY30" fmla="*/ 1785412 h 6857998"/>
                  <a:gd name="connsiteX31" fmla="*/ 6057382 w 6509657"/>
                  <a:gd name="connsiteY31" fmla="*/ 1801558 h 6857998"/>
                  <a:gd name="connsiteX32" fmla="*/ 6066764 w 6509657"/>
                  <a:gd name="connsiteY32" fmla="*/ 1768838 h 6857998"/>
                  <a:gd name="connsiteX33" fmla="*/ 6176353 w 6509657"/>
                  <a:gd name="connsiteY33" fmla="*/ 520953 h 6857998"/>
                  <a:gd name="connsiteX34" fmla="*/ 6169625 w 6509657"/>
                  <a:gd name="connsiteY34" fmla="*/ 549926 h 6857998"/>
                  <a:gd name="connsiteX35" fmla="*/ 6163371 w 6509657"/>
                  <a:gd name="connsiteY35" fmla="*/ 566616 h 6857998"/>
                  <a:gd name="connsiteX36" fmla="*/ 6157421 w 6509657"/>
                  <a:gd name="connsiteY36" fmla="*/ 581804 h 6857998"/>
                  <a:gd name="connsiteX37" fmla="*/ 6157002 w 6509657"/>
                  <a:gd name="connsiteY37" fmla="*/ 583595 h 6857998"/>
                  <a:gd name="connsiteX38" fmla="*/ 6154828 w 6509657"/>
                  <a:gd name="connsiteY38" fmla="*/ 589388 h 6857998"/>
                  <a:gd name="connsiteX39" fmla="*/ 6150205 w 6509657"/>
                  <a:gd name="connsiteY39" fmla="*/ 612658 h 6857998"/>
                  <a:gd name="connsiteX40" fmla="*/ 6157002 w 6509657"/>
                  <a:gd name="connsiteY40" fmla="*/ 583595 h 6857998"/>
                  <a:gd name="connsiteX41" fmla="*/ 6163319 w 6509657"/>
                  <a:gd name="connsiteY41" fmla="*/ 566754 h 6857998"/>
                  <a:gd name="connsiteX42" fmla="*/ 6163371 w 6509657"/>
                  <a:gd name="connsiteY42" fmla="*/ 566616 h 6857998"/>
                  <a:gd name="connsiteX43" fmla="*/ 6169209 w 6509657"/>
                  <a:gd name="connsiteY43" fmla="*/ 551717 h 6857998"/>
                  <a:gd name="connsiteX44" fmla="*/ 6169625 w 6509657"/>
                  <a:gd name="connsiteY44" fmla="*/ 549926 h 6857998"/>
                  <a:gd name="connsiteX45" fmla="*/ 6171790 w 6509657"/>
                  <a:gd name="connsiteY45" fmla="*/ 544146 h 6857998"/>
                  <a:gd name="connsiteX46" fmla="*/ 6176353 w 6509657"/>
                  <a:gd name="connsiteY46" fmla="*/ 520953 h 6857998"/>
                  <a:gd name="connsiteX47" fmla="*/ 6125250 w 6509657"/>
                  <a:gd name="connsiteY47" fmla="*/ 268794 h 6857998"/>
                  <a:gd name="connsiteX48" fmla="*/ 6120374 w 6509657"/>
                  <a:gd name="connsiteY48" fmla="*/ 299164 h 6857998"/>
                  <a:gd name="connsiteX49" fmla="*/ 6121819 w 6509657"/>
                  <a:gd name="connsiteY49" fmla="*/ 328017 h 6857998"/>
                  <a:gd name="connsiteX50" fmla="*/ 0 w 6509657"/>
                  <a:gd name="connsiteY50" fmla="*/ 0 h 6857998"/>
                  <a:gd name="connsiteX51" fmla="*/ 6442666 w 6509657"/>
                  <a:gd name="connsiteY51" fmla="*/ 0 h 6857998"/>
                  <a:gd name="connsiteX52" fmla="*/ 6438451 w 6509657"/>
                  <a:gd name="connsiteY52" fmla="*/ 24480 h 6857998"/>
                  <a:gd name="connsiteX53" fmla="*/ 6426440 w 6509657"/>
                  <a:gd name="connsiteY53" fmla="*/ 47806 h 6857998"/>
                  <a:gd name="connsiteX54" fmla="*/ 6417296 w 6509657"/>
                  <a:gd name="connsiteY54" fmla="*/ 105718 h 6857998"/>
                  <a:gd name="connsiteX55" fmla="*/ 6418631 w 6509657"/>
                  <a:gd name="connsiteY55" fmla="*/ 152584 h 6857998"/>
                  <a:gd name="connsiteX56" fmla="*/ 6420344 w 6509657"/>
                  <a:gd name="connsiteY56" fmla="*/ 234883 h 6857998"/>
                  <a:gd name="connsiteX57" fmla="*/ 6424727 w 6509657"/>
                  <a:gd name="connsiteY57" fmla="*/ 261173 h 6857998"/>
                  <a:gd name="connsiteX58" fmla="*/ 6412152 w 6509657"/>
                  <a:gd name="connsiteY58" fmla="*/ 380050 h 6857998"/>
                  <a:gd name="connsiteX59" fmla="*/ 6411200 w 6509657"/>
                  <a:gd name="connsiteY59" fmla="*/ 447870 h 6857998"/>
                  <a:gd name="connsiteX60" fmla="*/ 6395577 w 6509657"/>
                  <a:gd name="connsiteY60" fmla="*/ 524262 h 6857998"/>
                  <a:gd name="connsiteX61" fmla="*/ 6396339 w 6509657"/>
                  <a:gd name="connsiteY61" fmla="*/ 546552 h 6857998"/>
                  <a:gd name="connsiteX62" fmla="*/ 6397674 w 6509657"/>
                  <a:gd name="connsiteY62" fmla="*/ 571508 h 6857998"/>
                  <a:gd name="connsiteX63" fmla="*/ 6398818 w 6509657"/>
                  <a:gd name="connsiteY63" fmla="*/ 648092 h 6857998"/>
                  <a:gd name="connsiteX64" fmla="*/ 6404531 w 6509657"/>
                  <a:gd name="connsiteY64" fmla="*/ 694576 h 6857998"/>
                  <a:gd name="connsiteX65" fmla="*/ 6401104 w 6509657"/>
                  <a:gd name="connsiteY65" fmla="*/ 783158 h 6857998"/>
                  <a:gd name="connsiteX66" fmla="*/ 6406056 w 6509657"/>
                  <a:gd name="connsiteY66" fmla="*/ 815929 h 6857998"/>
                  <a:gd name="connsiteX67" fmla="*/ 6406628 w 6509657"/>
                  <a:gd name="connsiteY67" fmla="*/ 898797 h 6857998"/>
                  <a:gd name="connsiteX68" fmla="*/ 6403770 w 6509657"/>
                  <a:gd name="connsiteY68" fmla="*/ 973095 h 6857998"/>
                  <a:gd name="connsiteX69" fmla="*/ 6405294 w 6509657"/>
                  <a:gd name="connsiteY69" fmla="*/ 1044725 h 6857998"/>
                  <a:gd name="connsiteX70" fmla="*/ 6411580 w 6509657"/>
                  <a:gd name="connsiteY70" fmla="*/ 1095972 h 6857998"/>
                  <a:gd name="connsiteX71" fmla="*/ 6415391 w 6509657"/>
                  <a:gd name="connsiteY71" fmla="*/ 1151600 h 6857998"/>
                  <a:gd name="connsiteX72" fmla="*/ 6438060 w 6509657"/>
                  <a:gd name="connsiteY72" fmla="*/ 1304955 h 6857998"/>
                  <a:gd name="connsiteX73" fmla="*/ 6432537 w 6509657"/>
                  <a:gd name="connsiteY73" fmla="*/ 1333341 h 6857998"/>
                  <a:gd name="connsiteX74" fmla="*/ 6427393 w 6509657"/>
                  <a:gd name="connsiteY74" fmla="*/ 1494509 h 6857998"/>
                  <a:gd name="connsiteX75" fmla="*/ 6427775 w 6509657"/>
                  <a:gd name="connsiteY75" fmla="*/ 1529563 h 6857998"/>
                  <a:gd name="connsiteX76" fmla="*/ 6405294 w 6509657"/>
                  <a:gd name="connsiteY76" fmla="*/ 1623675 h 6857998"/>
                  <a:gd name="connsiteX77" fmla="*/ 6440919 w 6509657"/>
                  <a:gd name="connsiteY77" fmla="*/ 1768838 h 6857998"/>
                  <a:gd name="connsiteX78" fmla="*/ 6485496 w 6509657"/>
                  <a:gd name="connsiteY78" fmla="*/ 1904673 h 6857998"/>
                  <a:gd name="connsiteX79" fmla="*/ 6491212 w 6509657"/>
                  <a:gd name="connsiteY79" fmla="*/ 1921817 h 6857998"/>
                  <a:gd name="connsiteX80" fmla="*/ 6500928 w 6509657"/>
                  <a:gd name="connsiteY80" fmla="*/ 1970586 h 6857998"/>
                  <a:gd name="connsiteX81" fmla="*/ 6504358 w 6509657"/>
                  <a:gd name="connsiteY81" fmla="*/ 2030977 h 6857998"/>
                  <a:gd name="connsiteX82" fmla="*/ 6509406 w 6509657"/>
                  <a:gd name="connsiteY82" fmla="*/ 2069340 h 6857998"/>
                  <a:gd name="connsiteX83" fmla="*/ 6509657 w 6509657"/>
                  <a:gd name="connsiteY83" fmla="*/ 2072225 h 6857998"/>
                  <a:gd name="connsiteX84" fmla="*/ 6509657 w 6509657"/>
                  <a:gd name="connsiteY84" fmla="*/ 2131532 h 6857998"/>
                  <a:gd name="connsiteX85" fmla="*/ 6508786 w 6509657"/>
                  <a:gd name="connsiteY85" fmla="*/ 2138304 h 6857998"/>
                  <a:gd name="connsiteX86" fmla="*/ 6502262 w 6509657"/>
                  <a:gd name="connsiteY86" fmla="*/ 2168903 h 6857998"/>
                  <a:gd name="connsiteX87" fmla="*/ 6486640 w 6509657"/>
                  <a:gd name="connsiteY87" fmla="*/ 2254633 h 6857998"/>
                  <a:gd name="connsiteX88" fmla="*/ 6471780 w 6509657"/>
                  <a:gd name="connsiteY88" fmla="*/ 2335405 h 6857998"/>
                  <a:gd name="connsiteX89" fmla="*/ 6489306 w 6509657"/>
                  <a:gd name="connsiteY89" fmla="*/ 2360933 h 6857998"/>
                  <a:gd name="connsiteX90" fmla="*/ 6504547 w 6509657"/>
                  <a:gd name="connsiteY90" fmla="*/ 2400369 h 6857998"/>
                  <a:gd name="connsiteX91" fmla="*/ 6486258 w 6509657"/>
                  <a:gd name="connsiteY91" fmla="*/ 2444184 h 6857998"/>
                  <a:gd name="connsiteX92" fmla="*/ 6448350 w 6509657"/>
                  <a:gd name="connsiteY92" fmla="*/ 2546678 h 6857998"/>
                  <a:gd name="connsiteX93" fmla="*/ 6446633 w 6509657"/>
                  <a:gd name="connsiteY93" fmla="*/ 2611450 h 6857998"/>
                  <a:gd name="connsiteX94" fmla="*/ 6430441 w 6509657"/>
                  <a:gd name="connsiteY94" fmla="*/ 2752235 h 6857998"/>
                  <a:gd name="connsiteX95" fmla="*/ 6407389 w 6509657"/>
                  <a:gd name="connsiteY95" fmla="*/ 2844248 h 6857998"/>
                  <a:gd name="connsiteX96" fmla="*/ 6381291 w 6509657"/>
                  <a:gd name="connsiteY96" fmla="*/ 2910353 h 6857998"/>
                  <a:gd name="connsiteX97" fmla="*/ 6347189 w 6509657"/>
                  <a:gd name="connsiteY97" fmla="*/ 3005035 h 6857998"/>
                  <a:gd name="connsiteX98" fmla="*/ 6329473 w 6509657"/>
                  <a:gd name="connsiteY98" fmla="*/ 3100099 h 6857998"/>
                  <a:gd name="connsiteX99" fmla="*/ 6307182 w 6509657"/>
                  <a:gd name="connsiteY99" fmla="*/ 3168870 h 6857998"/>
                  <a:gd name="connsiteX100" fmla="*/ 6291942 w 6509657"/>
                  <a:gd name="connsiteY100" fmla="*/ 3252885 h 6857998"/>
                  <a:gd name="connsiteX101" fmla="*/ 6291371 w 6509657"/>
                  <a:gd name="connsiteY101" fmla="*/ 3323372 h 6857998"/>
                  <a:gd name="connsiteX102" fmla="*/ 6294039 w 6509657"/>
                  <a:gd name="connsiteY102" fmla="*/ 3433866 h 6857998"/>
                  <a:gd name="connsiteX103" fmla="*/ 6247937 w 6509657"/>
                  <a:gd name="connsiteY103" fmla="*/ 3569124 h 6857998"/>
                  <a:gd name="connsiteX104" fmla="*/ 6237648 w 6509657"/>
                  <a:gd name="connsiteY104" fmla="*/ 3623799 h 6857998"/>
                  <a:gd name="connsiteX105" fmla="*/ 6232886 w 6509657"/>
                  <a:gd name="connsiteY105" fmla="*/ 3675238 h 6857998"/>
                  <a:gd name="connsiteX106" fmla="*/ 6202214 w 6509657"/>
                  <a:gd name="connsiteY106" fmla="*/ 3784397 h 6857998"/>
                  <a:gd name="connsiteX107" fmla="*/ 6192116 w 6509657"/>
                  <a:gd name="connsiteY107" fmla="*/ 3828785 h 6857998"/>
                  <a:gd name="connsiteX108" fmla="*/ 6192308 w 6509657"/>
                  <a:gd name="connsiteY108" fmla="*/ 3890891 h 6857998"/>
                  <a:gd name="connsiteX109" fmla="*/ 6178210 w 6509657"/>
                  <a:gd name="connsiteY109" fmla="*/ 4003861 h 6857998"/>
                  <a:gd name="connsiteX110" fmla="*/ 6137060 w 6509657"/>
                  <a:gd name="connsiteY110" fmla="*/ 4116641 h 6857998"/>
                  <a:gd name="connsiteX111" fmla="*/ 6141062 w 6509657"/>
                  <a:gd name="connsiteY111" fmla="*/ 4164458 h 6857998"/>
                  <a:gd name="connsiteX112" fmla="*/ 6140110 w 6509657"/>
                  <a:gd name="connsiteY112" fmla="*/ 4181603 h 6857998"/>
                  <a:gd name="connsiteX113" fmla="*/ 6117439 w 6509657"/>
                  <a:gd name="connsiteY113" fmla="*/ 4335722 h 6857998"/>
                  <a:gd name="connsiteX114" fmla="*/ 6114962 w 6509657"/>
                  <a:gd name="connsiteY114" fmla="*/ 4351154 h 6857998"/>
                  <a:gd name="connsiteX115" fmla="*/ 6094769 w 6509657"/>
                  <a:gd name="connsiteY115" fmla="*/ 4423545 h 6857998"/>
                  <a:gd name="connsiteX116" fmla="*/ 6082195 w 6509657"/>
                  <a:gd name="connsiteY116" fmla="*/ 4606053 h 6857998"/>
                  <a:gd name="connsiteX117" fmla="*/ 6080672 w 6509657"/>
                  <a:gd name="connsiteY117" fmla="*/ 4617291 h 6857998"/>
                  <a:gd name="connsiteX118" fmla="*/ 6090768 w 6509657"/>
                  <a:gd name="connsiteY118" fmla="*/ 4678445 h 6857998"/>
                  <a:gd name="connsiteX119" fmla="*/ 6105056 w 6509657"/>
                  <a:gd name="connsiteY119" fmla="*/ 4708734 h 6857998"/>
                  <a:gd name="connsiteX120" fmla="*/ 6119916 w 6509657"/>
                  <a:gd name="connsiteY120" fmla="*/ 4755980 h 6857998"/>
                  <a:gd name="connsiteX121" fmla="*/ 6125441 w 6509657"/>
                  <a:gd name="connsiteY121" fmla="*/ 4803988 h 6857998"/>
                  <a:gd name="connsiteX122" fmla="*/ 6102960 w 6509657"/>
                  <a:gd name="connsiteY122" fmla="*/ 4884572 h 6857998"/>
                  <a:gd name="connsiteX123" fmla="*/ 6100674 w 6509657"/>
                  <a:gd name="connsiteY123" fmla="*/ 4913909 h 6857998"/>
                  <a:gd name="connsiteX124" fmla="*/ 6089816 w 6509657"/>
                  <a:gd name="connsiteY124" fmla="*/ 4979253 h 6857998"/>
                  <a:gd name="connsiteX125" fmla="*/ 6090577 w 6509657"/>
                  <a:gd name="connsiteY125" fmla="*/ 5036405 h 6857998"/>
                  <a:gd name="connsiteX126" fmla="*/ 6107914 w 6509657"/>
                  <a:gd name="connsiteY126" fmla="*/ 5082317 h 6857998"/>
                  <a:gd name="connsiteX127" fmla="*/ 6111342 w 6509657"/>
                  <a:gd name="connsiteY127" fmla="*/ 5148995 h 6857998"/>
                  <a:gd name="connsiteX128" fmla="*/ 6098770 w 6509657"/>
                  <a:gd name="connsiteY128" fmla="*/ 5192051 h 6857998"/>
                  <a:gd name="connsiteX129" fmla="*/ 6097056 w 6509657"/>
                  <a:gd name="connsiteY129" fmla="*/ 5200813 h 6857998"/>
                  <a:gd name="connsiteX130" fmla="*/ 6096291 w 6509657"/>
                  <a:gd name="connsiteY130" fmla="*/ 5313403 h 6857998"/>
                  <a:gd name="connsiteX131" fmla="*/ 6134203 w 6509657"/>
                  <a:gd name="connsiteY131" fmla="*/ 5453995 h 6857998"/>
                  <a:gd name="connsiteX132" fmla="*/ 6142206 w 6509657"/>
                  <a:gd name="connsiteY132" fmla="*/ 5477239 h 6857998"/>
                  <a:gd name="connsiteX133" fmla="*/ 6156112 w 6509657"/>
                  <a:gd name="connsiteY133" fmla="*/ 5590590 h 6857998"/>
                  <a:gd name="connsiteX134" fmla="*/ 6170210 w 6509657"/>
                  <a:gd name="connsiteY134" fmla="*/ 5651360 h 6857998"/>
                  <a:gd name="connsiteX135" fmla="*/ 6170972 w 6509657"/>
                  <a:gd name="connsiteY135" fmla="*/ 5695178 h 6857998"/>
                  <a:gd name="connsiteX136" fmla="*/ 6195927 w 6509657"/>
                  <a:gd name="connsiteY136" fmla="*/ 5748136 h 6857998"/>
                  <a:gd name="connsiteX137" fmla="*/ 6206787 w 6509657"/>
                  <a:gd name="connsiteY137" fmla="*/ 5765474 h 6857998"/>
                  <a:gd name="connsiteX138" fmla="*/ 6213264 w 6509657"/>
                  <a:gd name="connsiteY138" fmla="*/ 5786239 h 6857998"/>
                  <a:gd name="connsiteX139" fmla="*/ 6233839 w 6509657"/>
                  <a:gd name="connsiteY139" fmla="*/ 5880348 h 6857998"/>
                  <a:gd name="connsiteX140" fmla="*/ 6245457 w 6509657"/>
                  <a:gd name="connsiteY140" fmla="*/ 5897114 h 6857998"/>
                  <a:gd name="connsiteX141" fmla="*/ 6252699 w 6509657"/>
                  <a:gd name="connsiteY141" fmla="*/ 5908355 h 6857998"/>
                  <a:gd name="connsiteX142" fmla="*/ 6264891 w 6509657"/>
                  <a:gd name="connsiteY142" fmla="*/ 5999796 h 6857998"/>
                  <a:gd name="connsiteX143" fmla="*/ 6299372 w 6509657"/>
                  <a:gd name="connsiteY143" fmla="*/ 6056948 h 6857998"/>
                  <a:gd name="connsiteX144" fmla="*/ 6314041 w 6509657"/>
                  <a:gd name="connsiteY144" fmla="*/ 6072569 h 6857998"/>
                  <a:gd name="connsiteX145" fmla="*/ 6336139 w 6509657"/>
                  <a:gd name="connsiteY145" fmla="*/ 6127247 h 6857998"/>
                  <a:gd name="connsiteX146" fmla="*/ 6378623 w 6509657"/>
                  <a:gd name="connsiteY146" fmla="*/ 6311084 h 6857998"/>
                  <a:gd name="connsiteX147" fmla="*/ 6363571 w 6509657"/>
                  <a:gd name="connsiteY147" fmla="*/ 6363664 h 6857998"/>
                  <a:gd name="connsiteX148" fmla="*/ 6403960 w 6509657"/>
                  <a:gd name="connsiteY148" fmla="*/ 6463490 h 6857998"/>
                  <a:gd name="connsiteX149" fmla="*/ 6426820 w 6509657"/>
                  <a:gd name="connsiteY149" fmla="*/ 6550742 h 6857998"/>
                  <a:gd name="connsiteX150" fmla="*/ 6432347 w 6509657"/>
                  <a:gd name="connsiteY150" fmla="*/ 6583128 h 6857998"/>
                  <a:gd name="connsiteX151" fmla="*/ 6442443 w 6509657"/>
                  <a:gd name="connsiteY151" fmla="*/ 6685617 h 6857998"/>
                  <a:gd name="connsiteX152" fmla="*/ 6465303 w 6509657"/>
                  <a:gd name="connsiteY152" fmla="*/ 6738388 h 6857998"/>
                  <a:gd name="connsiteX153" fmla="*/ 6482807 w 6509657"/>
                  <a:gd name="connsiteY153" fmla="*/ 6796804 h 6857998"/>
                  <a:gd name="connsiteX154" fmla="*/ 6487578 w 6509657"/>
                  <a:gd name="connsiteY154" fmla="*/ 6857457 h 6857998"/>
                  <a:gd name="connsiteX155" fmla="*/ 6360339 w 6509657"/>
                  <a:gd name="connsiteY155" fmla="*/ 6857457 h 6857998"/>
                  <a:gd name="connsiteX156" fmla="*/ 6360339 w 6509657"/>
                  <a:gd name="connsiteY156" fmla="*/ 6857998 h 6857998"/>
                  <a:gd name="connsiteX157" fmla="*/ 0 w 6509657"/>
                  <a:gd name="connsiteY157"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6509657" h="6857998">
                    <a:moveTo>
                      <a:pt x="5757500" y="6118149"/>
                    </a:moveTo>
                    <a:cubicBezTo>
                      <a:pt x="5764049" y="6124102"/>
                      <a:pt x="5771670" y="6129341"/>
                      <a:pt x="5778719" y="6133723"/>
                    </a:cubicBezTo>
                    <a:cubicBezTo>
                      <a:pt x="5785863" y="6138152"/>
                      <a:pt x="5791209" y="6143474"/>
                      <a:pt x="5794879" y="6149380"/>
                    </a:cubicBezTo>
                    <a:lnTo>
                      <a:pt x="5800355" y="6166562"/>
                    </a:lnTo>
                    <a:lnTo>
                      <a:pt x="5794879" y="6149379"/>
                    </a:lnTo>
                    <a:cubicBezTo>
                      <a:pt x="5791209" y="6143474"/>
                      <a:pt x="5785863" y="6138152"/>
                      <a:pt x="5778719" y="6133722"/>
                    </a:cubicBezTo>
                    <a:cubicBezTo>
                      <a:pt x="5771670" y="6129341"/>
                      <a:pt x="5764049" y="6124102"/>
                      <a:pt x="5757500" y="6118149"/>
                    </a:cubicBezTo>
                    <a:close/>
                    <a:moveTo>
                      <a:pt x="5665657" y="4941372"/>
                    </a:moveTo>
                    <a:lnTo>
                      <a:pt x="5668987" y="4950869"/>
                    </a:lnTo>
                    <a:lnTo>
                      <a:pt x="5678672" y="4991382"/>
                    </a:lnTo>
                    <a:lnTo>
                      <a:pt x="5668987" y="4950868"/>
                    </a:lnTo>
                    <a:close/>
                    <a:moveTo>
                      <a:pt x="5669596" y="4749807"/>
                    </a:moveTo>
                    <a:cubicBezTo>
                      <a:pt x="5657460" y="4762826"/>
                      <a:pt x="5656603" y="4781365"/>
                      <a:pt x="5654889" y="4799797"/>
                    </a:cubicBezTo>
                    <a:cubicBezTo>
                      <a:pt x="5656603" y="4781365"/>
                      <a:pt x="5657460" y="4762827"/>
                      <a:pt x="5669596" y="4749807"/>
                    </a:cubicBezTo>
                    <a:close/>
                    <a:moveTo>
                      <a:pt x="5687394" y="4543185"/>
                    </a:moveTo>
                    <a:cubicBezTo>
                      <a:pt x="5688372" y="4548281"/>
                      <a:pt x="5690419" y="4553662"/>
                      <a:pt x="5692800" y="4557092"/>
                    </a:cubicBezTo>
                    <a:cubicBezTo>
                      <a:pt x="5704421" y="4573618"/>
                      <a:pt x="5713208" y="4588275"/>
                      <a:pt x="5719165" y="4602021"/>
                    </a:cubicBezTo>
                    <a:cubicBezTo>
                      <a:pt x="5713208" y="4588275"/>
                      <a:pt x="5704421" y="4573618"/>
                      <a:pt x="5692800" y="4557091"/>
                    </a:cubicBezTo>
                    <a:close/>
                    <a:moveTo>
                      <a:pt x="6153612" y="2819253"/>
                    </a:moveTo>
                    <a:lnTo>
                      <a:pt x="6165256" y="2827484"/>
                    </a:lnTo>
                    <a:lnTo>
                      <a:pt x="6165258" y="2827486"/>
                    </a:lnTo>
                    <a:lnTo>
                      <a:pt x="6193761" y="2861156"/>
                    </a:lnTo>
                    <a:lnTo>
                      <a:pt x="6184107" y="2842392"/>
                    </a:lnTo>
                    <a:lnTo>
                      <a:pt x="6165258" y="2827486"/>
                    </a:lnTo>
                    <a:lnTo>
                      <a:pt x="6165256" y="2827483"/>
                    </a:lnTo>
                    <a:close/>
                    <a:moveTo>
                      <a:pt x="6083958" y="1974015"/>
                    </a:moveTo>
                    <a:lnTo>
                      <a:pt x="6077444" y="1999763"/>
                    </a:lnTo>
                    <a:cubicBezTo>
                      <a:pt x="6073635" y="2008056"/>
                      <a:pt x="6067955" y="2016020"/>
                      <a:pt x="6059716" y="2023547"/>
                    </a:cubicBezTo>
                    <a:cubicBezTo>
                      <a:pt x="6076195" y="2008497"/>
                      <a:pt x="6082433" y="1991685"/>
                      <a:pt x="6083958" y="1974015"/>
                    </a:cubicBezTo>
                    <a:close/>
                    <a:moveTo>
                      <a:pt x="6066764" y="1768838"/>
                    </a:moveTo>
                    <a:cubicBezTo>
                      <a:pt x="6062383" y="1774411"/>
                      <a:pt x="6059620" y="1779948"/>
                      <a:pt x="6058162" y="1785412"/>
                    </a:cubicBezTo>
                    <a:lnTo>
                      <a:pt x="6057382" y="1801558"/>
                    </a:lnTo>
                    <a:cubicBezTo>
                      <a:pt x="6055715" y="1790986"/>
                      <a:pt x="6058001" y="1779981"/>
                      <a:pt x="6066764" y="1768838"/>
                    </a:cubicBezTo>
                    <a:close/>
                    <a:moveTo>
                      <a:pt x="6176353" y="520953"/>
                    </a:moveTo>
                    <a:lnTo>
                      <a:pt x="6169625" y="549926"/>
                    </a:lnTo>
                    <a:lnTo>
                      <a:pt x="6163371" y="566616"/>
                    </a:lnTo>
                    <a:lnTo>
                      <a:pt x="6157421" y="581804"/>
                    </a:lnTo>
                    <a:lnTo>
                      <a:pt x="6157002" y="583595"/>
                    </a:lnTo>
                    <a:lnTo>
                      <a:pt x="6154828" y="589388"/>
                    </a:lnTo>
                    <a:cubicBezTo>
                      <a:pt x="6152427" y="597005"/>
                      <a:pt x="6150670" y="604728"/>
                      <a:pt x="6150205" y="612658"/>
                    </a:cubicBezTo>
                    <a:lnTo>
                      <a:pt x="6157002" y="583595"/>
                    </a:lnTo>
                    <a:lnTo>
                      <a:pt x="6163319" y="566754"/>
                    </a:lnTo>
                    <a:lnTo>
                      <a:pt x="6163371" y="566616"/>
                    </a:lnTo>
                    <a:lnTo>
                      <a:pt x="6169209" y="551717"/>
                    </a:lnTo>
                    <a:lnTo>
                      <a:pt x="6169625" y="549926"/>
                    </a:lnTo>
                    <a:lnTo>
                      <a:pt x="6171790" y="544146"/>
                    </a:lnTo>
                    <a:cubicBezTo>
                      <a:pt x="6174177" y="536547"/>
                      <a:pt x="6175914" y="528850"/>
                      <a:pt x="6176353" y="520953"/>
                    </a:cubicBezTo>
                    <a:close/>
                    <a:moveTo>
                      <a:pt x="6125250" y="268794"/>
                    </a:moveTo>
                    <a:cubicBezTo>
                      <a:pt x="6122725" y="279176"/>
                      <a:pt x="6121022" y="289296"/>
                      <a:pt x="6120374" y="299164"/>
                    </a:cubicBezTo>
                    <a:cubicBezTo>
                      <a:pt x="6119725" y="309031"/>
                      <a:pt x="6120130" y="318646"/>
                      <a:pt x="6121819" y="328017"/>
                    </a:cubicBezTo>
                    <a:close/>
                    <a:moveTo>
                      <a:pt x="0" y="0"/>
                    </a:moveTo>
                    <a:lnTo>
                      <a:pt x="6442666" y="0"/>
                    </a:lnTo>
                    <a:lnTo>
                      <a:pt x="6438451" y="24480"/>
                    </a:lnTo>
                    <a:cubicBezTo>
                      <a:pt x="6435966" y="32636"/>
                      <a:pt x="6432204" y="40471"/>
                      <a:pt x="6426440" y="47806"/>
                    </a:cubicBezTo>
                    <a:cubicBezTo>
                      <a:pt x="6411580" y="66857"/>
                      <a:pt x="6415009" y="85336"/>
                      <a:pt x="6417296" y="105718"/>
                    </a:cubicBezTo>
                    <a:cubicBezTo>
                      <a:pt x="6419010" y="121150"/>
                      <a:pt x="6418439" y="136963"/>
                      <a:pt x="6418631" y="152584"/>
                    </a:cubicBezTo>
                    <a:cubicBezTo>
                      <a:pt x="6419200" y="180017"/>
                      <a:pt x="6419391" y="207450"/>
                      <a:pt x="6420344" y="234883"/>
                    </a:cubicBezTo>
                    <a:cubicBezTo>
                      <a:pt x="6420724" y="243648"/>
                      <a:pt x="6425489" y="252600"/>
                      <a:pt x="6424727" y="261173"/>
                    </a:cubicBezTo>
                    <a:cubicBezTo>
                      <a:pt x="6421106" y="300800"/>
                      <a:pt x="6415391" y="340425"/>
                      <a:pt x="6412152" y="380050"/>
                    </a:cubicBezTo>
                    <a:cubicBezTo>
                      <a:pt x="6410248" y="402529"/>
                      <a:pt x="6413865" y="425581"/>
                      <a:pt x="6411200" y="447870"/>
                    </a:cubicBezTo>
                    <a:cubicBezTo>
                      <a:pt x="6408152" y="473587"/>
                      <a:pt x="6400342" y="498733"/>
                      <a:pt x="6395577" y="524262"/>
                    </a:cubicBezTo>
                    <a:cubicBezTo>
                      <a:pt x="6394245" y="531310"/>
                      <a:pt x="6395960" y="539121"/>
                      <a:pt x="6396339" y="546552"/>
                    </a:cubicBezTo>
                    <a:cubicBezTo>
                      <a:pt x="6396721" y="554933"/>
                      <a:pt x="6397483" y="563125"/>
                      <a:pt x="6397674" y="571508"/>
                    </a:cubicBezTo>
                    <a:cubicBezTo>
                      <a:pt x="6398056" y="597037"/>
                      <a:pt x="6397483" y="622564"/>
                      <a:pt x="6398818" y="648092"/>
                    </a:cubicBezTo>
                    <a:cubicBezTo>
                      <a:pt x="6399579" y="663713"/>
                      <a:pt x="6407389" y="680096"/>
                      <a:pt x="6404531" y="694576"/>
                    </a:cubicBezTo>
                    <a:cubicBezTo>
                      <a:pt x="6399008" y="724104"/>
                      <a:pt x="6411390" y="753633"/>
                      <a:pt x="6401104" y="783158"/>
                    </a:cubicBezTo>
                    <a:cubicBezTo>
                      <a:pt x="6398056" y="792306"/>
                      <a:pt x="6405676" y="804877"/>
                      <a:pt x="6406056" y="815929"/>
                    </a:cubicBezTo>
                    <a:cubicBezTo>
                      <a:pt x="6407008" y="843552"/>
                      <a:pt x="6406818" y="871173"/>
                      <a:pt x="6406628" y="898797"/>
                    </a:cubicBezTo>
                    <a:cubicBezTo>
                      <a:pt x="6406438" y="923562"/>
                      <a:pt x="6409104" y="949281"/>
                      <a:pt x="6403770" y="973095"/>
                    </a:cubicBezTo>
                    <a:cubicBezTo>
                      <a:pt x="6398056" y="998052"/>
                      <a:pt x="6398818" y="1020529"/>
                      <a:pt x="6405294" y="1044725"/>
                    </a:cubicBezTo>
                    <a:cubicBezTo>
                      <a:pt x="6409676" y="1061298"/>
                      <a:pt x="6410248" y="1078826"/>
                      <a:pt x="6411580" y="1095972"/>
                    </a:cubicBezTo>
                    <a:cubicBezTo>
                      <a:pt x="6413104" y="1114449"/>
                      <a:pt x="6409104" y="1134834"/>
                      <a:pt x="6415391" y="1151600"/>
                    </a:cubicBezTo>
                    <a:cubicBezTo>
                      <a:pt x="6434060" y="1201512"/>
                      <a:pt x="6438060" y="1252757"/>
                      <a:pt x="6438060" y="1304955"/>
                    </a:cubicBezTo>
                    <a:cubicBezTo>
                      <a:pt x="6438060" y="1314483"/>
                      <a:pt x="6435395" y="1324198"/>
                      <a:pt x="6432537" y="1333341"/>
                    </a:cubicBezTo>
                    <a:cubicBezTo>
                      <a:pt x="6415391" y="1386684"/>
                      <a:pt x="6416914" y="1440216"/>
                      <a:pt x="6427393" y="1494509"/>
                    </a:cubicBezTo>
                    <a:cubicBezTo>
                      <a:pt x="6429679" y="1505751"/>
                      <a:pt x="6430060" y="1518324"/>
                      <a:pt x="6427775" y="1529563"/>
                    </a:cubicBezTo>
                    <a:cubicBezTo>
                      <a:pt x="6421106" y="1561189"/>
                      <a:pt x="6410056" y="1591859"/>
                      <a:pt x="6405294" y="1623675"/>
                    </a:cubicBezTo>
                    <a:cubicBezTo>
                      <a:pt x="6397483" y="1676253"/>
                      <a:pt x="6423771" y="1721785"/>
                      <a:pt x="6440919" y="1768838"/>
                    </a:cubicBezTo>
                    <a:cubicBezTo>
                      <a:pt x="6457112" y="1813610"/>
                      <a:pt x="6493689" y="1851709"/>
                      <a:pt x="6485496" y="1904673"/>
                    </a:cubicBezTo>
                    <a:cubicBezTo>
                      <a:pt x="6484735" y="1910004"/>
                      <a:pt x="6489878" y="1915912"/>
                      <a:pt x="6491212" y="1921817"/>
                    </a:cubicBezTo>
                    <a:cubicBezTo>
                      <a:pt x="6494833" y="1938009"/>
                      <a:pt x="6499211" y="1954202"/>
                      <a:pt x="6500928" y="1970586"/>
                    </a:cubicBezTo>
                    <a:cubicBezTo>
                      <a:pt x="6503215" y="1990589"/>
                      <a:pt x="6502454" y="2010974"/>
                      <a:pt x="6504358" y="2030977"/>
                    </a:cubicBezTo>
                    <a:cubicBezTo>
                      <a:pt x="6505501" y="2043835"/>
                      <a:pt x="6507596" y="2056600"/>
                      <a:pt x="6509406" y="2069340"/>
                    </a:cubicBezTo>
                    <a:lnTo>
                      <a:pt x="6509657" y="2072225"/>
                    </a:lnTo>
                    <a:lnTo>
                      <a:pt x="6509657" y="2131532"/>
                    </a:lnTo>
                    <a:lnTo>
                      <a:pt x="6508786" y="2138304"/>
                    </a:lnTo>
                    <a:cubicBezTo>
                      <a:pt x="6506595" y="2148519"/>
                      <a:pt x="6503977" y="2158712"/>
                      <a:pt x="6502262" y="2168903"/>
                    </a:cubicBezTo>
                    <a:cubicBezTo>
                      <a:pt x="6497499" y="2197670"/>
                      <a:pt x="6498833" y="2229296"/>
                      <a:pt x="6486640" y="2254633"/>
                    </a:cubicBezTo>
                    <a:cubicBezTo>
                      <a:pt x="6473686" y="2281683"/>
                      <a:pt x="6467780" y="2307402"/>
                      <a:pt x="6471780" y="2335405"/>
                    </a:cubicBezTo>
                    <a:cubicBezTo>
                      <a:pt x="6473114" y="2344741"/>
                      <a:pt x="6481116" y="2356744"/>
                      <a:pt x="6489306" y="2360933"/>
                    </a:cubicBezTo>
                    <a:cubicBezTo>
                      <a:pt x="6507595" y="2370270"/>
                      <a:pt x="6510835" y="2383032"/>
                      <a:pt x="6504547" y="2400369"/>
                    </a:cubicBezTo>
                    <a:cubicBezTo>
                      <a:pt x="6499211" y="2415420"/>
                      <a:pt x="6496546" y="2433897"/>
                      <a:pt x="6486258" y="2444184"/>
                    </a:cubicBezTo>
                    <a:cubicBezTo>
                      <a:pt x="6457112" y="2473333"/>
                      <a:pt x="6456160" y="2510483"/>
                      <a:pt x="6448350" y="2546678"/>
                    </a:cubicBezTo>
                    <a:cubicBezTo>
                      <a:pt x="6443585" y="2568774"/>
                      <a:pt x="6443395" y="2589352"/>
                      <a:pt x="6446633" y="2611450"/>
                    </a:cubicBezTo>
                    <a:cubicBezTo>
                      <a:pt x="6453872" y="2659455"/>
                      <a:pt x="6443585" y="2706131"/>
                      <a:pt x="6430441" y="2752235"/>
                    </a:cubicBezTo>
                    <a:cubicBezTo>
                      <a:pt x="6421679" y="2782716"/>
                      <a:pt x="6416344" y="2813958"/>
                      <a:pt x="6407389" y="2844248"/>
                    </a:cubicBezTo>
                    <a:cubicBezTo>
                      <a:pt x="6400531" y="2866918"/>
                      <a:pt x="6392339" y="2889587"/>
                      <a:pt x="6381291" y="2910353"/>
                    </a:cubicBezTo>
                    <a:cubicBezTo>
                      <a:pt x="6365097" y="2940455"/>
                      <a:pt x="6340712" y="2966742"/>
                      <a:pt x="6347189" y="3005035"/>
                    </a:cubicBezTo>
                    <a:cubicBezTo>
                      <a:pt x="6352904" y="3038756"/>
                      <a:pt x="6340904" y="3069235"/>
                      <a:pt x="6329473" y="3100099"/>
                    </a:cubicBezTo>
                    <a:cubicBezTo>
                      <a:pt x="6321091" y="3122770"/>
                      <a:pt x="6312516" y="3145436"/>
                      <a:pt x="6307182" y="3168870"/>
                    </a:cubicBezTo>
                    <a:cubicBezTo>
                      <a:pt x="6300896" y="3196686"/>
                      <a:pt x="6303564" y="3228119"/>
                      <a:pt x="6291942" y="3252885"/>
                    </a:cubicBezTo>
                    <a:cubicBezTo>
                      <a:pt x="6279750" y="3278795"/>
                      <a:pt x="6287942" y="3300319"/>
                      <a:pt x="6291371" y="3323372"/>
                    </a:cubicBezTo>
                    <a:cubicBezTo>
                      <a:pt x="6296706" y="3360139"/>
                      <a:pt x="6306612" y="3396719"/>
                      <a:pt x="6294039" y="3433866"/>
                    </a:cubicBezTo>
                    <a:cubicBezTo>
                      <a:pt x="6278798" y="3479015"/>
                      <a:pt x="6262414" y="3523785"/>
                      <a:pt x="6247937" y="3569124"/>
                    </a:cubicBezTo>
                    <a:cubicBezTo>
                      <a:pt x="6242410" y="3586653"/>
                      <a:pt x="6240124" y="3605509"/>
                      <a:pt x="6237648" y="3623799"/>
                    </a:cubicBezTo>
                    <a:cubicBezTo>
                      <a:pt x="6235551" y="3641134"/>
                      <a:pt x="6240887" y="3661899"/>
                      <a:pt x="6232886" y="3675238"/>
                    </a:cubicBezTo>
                    <a:cubicBezTo>
                      <a:pt x="6212312" y="3709529"/>
                      <a:pt x="6202214" y="3744770"/>
                      <a:pt x="6202214" y="3784397"/>
                    </a:cubicBezTo>
                    <a:cubicBezTo>
                      <a:pt x="6202214" y="3799258"/>
                      <a:pt x="6193641" y="3813737"/>
                      <a:pt x="6192116" y="3828785"/>
                    </a:cubicBezTo>
                    <a:cubicBezTo>
                      <a:pt x="6190212" y="3849362"/>
                      <a:pt x="6185068" y="3872985"/>
                      <a:pt x="6192308" y="3890891"/>
                    </a:cubicBezTo>
                    <a:cubicBezTo>
                      <a:pt x="6209454" y="3932993"/>
                      <a:pt x="6195163" y="3967091"/>
                      <a:pt x="6178210" y="4003861"/>
                    </a:cubicBezTo>
                    <a:cubicBezTo>
                      <a:pt x="6161446" y="4040058"/>
                      <a:pt x="6148111" y="4078159"/>
                      <a:pt x="6137060" y="4116641"/>
                    </a:cubicBezTo>
                    <a:cubicBezTo>
                      <a:pt x="6133060" y="4131119"/>
                      <a:pt x="6139729" y="4148453"/>
                      <a:pt x="6141062" y="4164458"/>
                    </a:cubicBezTo>
                    <a:cubicBezTo>
                      <a:pt x="6141443" y="4170174"/>
                      <a:pt x="6142014" y="4176461"/>
                      <a:pt x="6140110" y="4181603"/>
                    </a:cubicBezTo>
                    <a:cubicBezTo>
                      <a:pt x="6121819" y="4231324"/>
                      <a:pt x="6107914" y="4281810"/>
                      <a:pt x="6117439" y="4335722"/>
                    </a:cubicBezTo>
                    <a:cubicBezTo>
                      <a:pt x="6118392" y="4340674"/>
                      <a:pt x="6116295" y="4346201"/>
                      <a:pt x="6114962" y="4351154"/>
                    </a:cubicBezTo>
                    <a:cubicBezTo>
                      <a:pt x="6108104" y="4375349"/>
                      <a:pt x="6097246" y="4398972"/>
                      <a:pt x="6094769" y="4423545"/>
                    </a:cubicBezTo>
                    <a:cubicBezTo>
                      <a:pt x="6088673" y="4484127"/>
                      <a:pt x="6086195" y="4545086"/>
                      <a:pt x="6082195" y="4606053"/>
                    </a:cubicBezTo>
                    <a:cubicBezTo>
                      <a:pt x="6082006" y="4609863"/>
                      <a:pt x="6082006" y="4613864"/>
                      <a:pt x="6080672" y="4617291"/>
                    </a:cubicBezTo>
                    <a:cubicBezTo>
                      <a:pt x="6072479" y="4639772"/>
                      <a:pt x="6075148" y="4659393"/>
                      <a:pt x="6090768" y="4678445"/>
                    </a:cubicBezTo>
                    <a:cubicBezTo>
                      <a:pt x="6097626" y="4686828"/>
                      <a:pt x="6101246" y="4698258"/>
                      <a:pt x="6105056" y="4708734"/>
                    </a:cubicBezTo>
                    <a:cubicBezTo>
                      <a:pt x="6110772" y="4724167"/>
                      <a:pt x="6116295" y="4739978"/>
                      <a:pt x="6119916" y="4755980"/>
                    </a:cubicBezTo>
                    <a:cubicBezTo>
                      <a:pt x="6123345" y="4771793"/>
                      <a:pt x="6128106" y="4788747"/>
                      <a:pt x="6125441" y="4803988"/>
                    </a:cubicBezTo>
                    <a:cubicBezTo>
                      <a:pt x="6120679" y="4831420"/>
                      <a:pt x="6110010" y="4857522"/>
                      <a:pt x="6102960" y="4884572"/>
                    </a:cubicBezTo>
                    <a:cubicBezTo>
                      <a:pt x="6100482" y="4893907"/>
                      <a:pt x="6100866" y="4904195"/>
                      <a:pt x="6100674" y="4913909"/>
                    </a:cubicBezTo>
                    <a:cubicBezTo>
                      <a:pt x="6100104" y="4936201"/>
                      <a:pt x="6105628" y="4959061"/>
                      <a:pt x="6089816" y="4979253"/>
                    </a:cubicBezTo>
                    <a:cubicBezTo>
                      <a:pt x="6074956" y="4997922"/>
                      <a:pt x="6079337" y="5016785"/>
                      <a:pt x="6090577" y="5036405"/>
                    </a:cubicBezTo>
                    <a:cubicBezTo>
                      <a:pt x="6098579" y="5050504"/>
                      <a:pt x="6104866" y="5066505"/>
                      <a:pt x="6107914" y="5082317"/>
                    </a:cubicBezTo>
                    <a:cubicBezTo>
                      <a:pt x="6112104" y="5104036"/>
                      <a:pt x="6113820" y="5125562"/>
                      <a:pt x="6111342" y="5148995"/>
                    </a:cubicBezTo>
                    <a:cubicBezTo>
                      <a:pt x="6109628" y="5165570"/>
                      <a:pt x="6108866" y="5179097"/>
                      <a:pt x="6098770" y="5192051"/>
                    </a:cubicBezTo>
                    <a:cubicBezTo>
                      <a:pt x="6097246" y="5194145"/>
                      <a:pt x="6096864" y="5197955"/>
                      <a:pt x="6097056" y="5200813"/>
                    </a:cubicBezTo>
                    <a:cubicBezTo>
                      <a:pt x="6100294" y="5238343"/>
                      <a:pt x="6098579" y="5275491"/>
                      <a:pt x="6096291" y="5313403"/>
                    </a:cubicBezTo>
                    <a:cubicBezTo>
                      <a:pt x="6093247" y="5361598"/>
                      <a:pt x="6102198" y="5412276"/>
                      <a:pt x="6134203" y="5453995"/>
                    </a:cubicBezTo>
                    <a:cubicBezTo>
                      <a:pt x="6138967" y="5460092"/>
                      <a:pt x="6141062" y="5469236"/>
                      <a:pt x="6142206" y="5477239"/>
                    </a:cubicBezTo>
                    <a:cubicBezTo>
                      <a:pt x="6147158" y="5514957"/>
                      <a:pt x="6150587" y="5552869"/>
                      <a:pt x="6156112" y="5590590"/>
                    </a:cubicBezTo>
                    <a:cubicBezTo>
                      <a:pt x="6159160" y="5611164"/>
                      <a:pt x="6161827" y="5632691"/>
                      <a:pt x="6170210" y="5651360"/>
                    </a:cubicBezTo>
                    <a:cubicBezTo>
                      <a:pt x="6178400" y="5669647"/>
                      <a:pt x="6188116" y="5684320"/>
                      <a:pt x="6170972" y="5695178"/>
                    </a:cubicBezTo>
                    <a:cubicBezTo>
                      <a:pt x="6180116" y="5714607"/>
                      <a:pt x="6187737" y="5731564"/>
                      <a:pt x="6195927" y="5748136"/>
                    </a:cubicBezTo>
                    <a:cubicBezTo>
                      <a:pt x="6198974" y="5754234"/>
                      <a:pt x="6203929" y="5759378"/>
                      <a:pt x="6206787" y="5765474"/>
                    </a:cubicBezTo>
                    <a:cubicBezTo>
                      <a:pt x="6209834" y="5771953"/>
                      <a:pt x="6211739" y="5779191"/>
                      <a:pt x="6213264" y="5786239"/>
                    </a:cubicBezTo>
                    <a:cubicBezTo>
                      <a:pt x="6220122" y="5817674"/>
                      <a:pt x="6226408" y="5849107"/>
                      <a:pt x="6233839" y="5880348"/>
                    </a:cubicBezTo>
                    <a:cubicBezTo>
                      <a:pt x="6235362" y="5886447"/>
                      <a:pt x="6241458" y="5891590"/>
                      <a:pt x="6245457" y="5897114"/>
                    </a:cubicBezTo>
                    <a:cubicBezTo>
                      <a:pt x="6248126" y="5900735"/>
                      <a:pt x="6252127" y="5904353"/>
                      <a:pt x="6252699" y="5908355"/>
                    </a:cubicBezTo>
                    <a:cubicBezTo>
                      <a:pt x="6257271" y="5938836"/>
                      <a:pt x="6262606" y="5969124"/>
                      <a:pt x="6264891" y="5999796"/>
                    </a:cubicBezTo>
                    <a:cubicBezTo>
                      <a:pt x="6266794" y="6025515"/>
                      <a:pt x="6266225" y="6050282"/>
                      <a:pt x="6299372" y="6056948"/>
                    </a:cubicBezTo>
                    <a:cubicBezTo>
                      <a:pt x="6305088" y="6058092"/>
                      <a:pt x="6311185" y="6066284"/>
                      <a:pt x="6314041" y="6072569"/>
                    </a:cubicBezTo>
                    <a:cubicBezTo>
                      <a:pt x="6322233" y="6090477"/>
                      <a:pt x="6327758" y="6109530"/>
                      <a:pt x="6336139" y="6127247"/>
                    </a:cubicBezTo>
                    <a:cubicBezTo>
                      <a:pt x="6364144" y="6185351"/>
                      <a:pt x="6381862" y="6246121"/>
                      <a:pt x="6378623" y="6311084"/>
                    </a:cubicBezTo>
                    <a:cubicBezTo>
                      <a:pt x="6377671" y="6331277"/>
                      <a:pt x="6367382" y="6350899"/>
                      <a:pt x="6363571" y="6363664"/>
                    </a:cubicBezTo>
                    <a:cubicBezTo>
                      <a:pt x="6378623" y="6400429"/>
                      <a:pt x="6393101" y="6431292"/>
                      <a:pt x="6403960" y="6463490"/>
                    </a:cubicBezTo>
                    <a:cubicBezTo>
                      <a:pt x="6413676" y="6491874"/>
                      <a:pt x="6419772" y="6521593"/>
                      <a:pt x="6426820" y="6550742"/>
                    </a:cubicBezTo>
                    <a:cubicBezTo>
                      <a:pt x="6429489" y="6561411"/>
                      <a:pt x="6431012" y="6572269"/>
                      <a:pt x="6432347" y="6583128"/>
                    </a:cubicBezTo>
                    <a:cubicBezTo>
                      <a:pt x="6436537" y="6617036"/>
                      <a:pt x="6426440" y="6652472"/>
                      <a:pt x="6442443" y="6685617"/>
                    </a:cubicBezTo>
                    <a:cubicBezTo>
                      <a:pt x="6450825" y="6702955"/>
                      <a:pt x="6460921" y="6720103"/>
                      <a:pt x="6465303" y="6738388"/>
                    </a:cubicBezTo>
                    <a:cubicBezTo>
                      <a:pt x="6470066" y="6758011"/>
                      <a:pt x="6477496" y="6777207"/>
                      <a:pt x="6482807" y="6796804"/>
                    </a:cubicBezTo>
                    <a:lnTo>
                      <a:pt x="6487578" y="6857457"/>
                    </a:lnTo>
                    <a:lnTo>
                      <a:pt x="6360339" y="6857457"/>
                    </a:lnTo>
                    <a:lnTo>
                      <a:pt x="6360339" y="6857998"/>
                    </a:lnTo>
                    <a:lnTo>
                      <a:pt x="0" y="6857998"/>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3" name="Group 12">
              <a:extLst>
                <a:ext uri="{FF2B5EF4-FFF2-40B4-BE49-F238E27FC236}">
                  <a16:creationId xmlns:a16="http://schemas.microsoft.com/office/drawing/2014/main" id="{C28038CF-635C-47B0-AD1A-45C825434B2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14" name="Freeform: Shape 13">
                <a:extLst>
                  <a:ext uri="{FF2B5EF4-FFF2-40B4-BE49-F238E27FC236}">
                    <a16:creationId xmlns:a16="http://schemas.microsoft.com/office/drawing/2014/main" id="{3A20C87C-ECA0-4812-8A87-05BC76504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62ADFEB1-865E-4545-83BC-455BF39EF8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Graphic 5" descr="Smiling Face with No Fill">
            <a:extLst>
              <a:ext uri="{FF2B5EF4-FFF2-40B4-BE49-F238E27FC236}">
                <a16:creationId xmlns:a16="http://schemas.microsoft.com/office/drawing/2014/main" id="{258B1165-5DA4-45A4-538A-2656127FE77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194162" y="1429488"/>
            <a:ext cx="3960000" cy="3960000"/>
          </a:xfrm>
          <a:prstGeom prst="rect">
            <a:avLst/>
          </a:prstGeom>
        </p:spPr>
      </p:pic>
    </p:spTree>
    <p:extLst>
      <p:ext uri="{BB962C8B-B14F-4D97-AF65-F5344CB8AC3E}">
        <p14:creationId xmlns:p14="http://schemas.microsoft.com/office/powerpoint/2010/main" val="4175274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0" name="Rectangle 103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161973-10B5-4F99-953B-3A41C5B21779}"/>
              </a:ext>
            </a:extLst>
          </p:cNvPr>
          <p:cNvSpPr>
            <a:spLocks noGrp="1"/>
          </p:cNvSpPr>
          <p:nvPr>
            <p:ph type="title"/>
          </p:nvPr>
        </p:nvSpPr>
        <p:spPr>
          <a:xfrm>
            <a:off x="838200" y="1641752"/>
            <a:ext cx="4391024" cy="1323439"/>
          </a:xfrm>
        </p:spPr>
        <p:txBody>
          <a:bodyPr anchor="t">
            <a:normAutofit/>
          </a:bodyPr>
          <a:lstStyle/>
          <a:p>
            <a:r>
              <a:rPr lang="en-US" sz="4000" b="1" i="0" dirty="0">
                <a:solidFill>
                  <a:schemeClr val="bg1"/>
                </a:solidFill>
                <a:effectLst/>
                <a:latin typeface="Calibri" panose="020F0502020204030204" pitchFamily="34" charset="0"/>
              </a:rPr>
              <a:t>Introduction:  </a:t>
            </a:r>
            <a:endParaRPr lang="en-US" sz="4000" dirty="0">
              <a:solidFill>
                <a:schemeClr val="bg1"/>
              </a:solidFill>
            </a:endParaRPr>
          </a:p>
        </p:txBody>
      </p:sp>
      <p:sp>
        <p:nvSpPr>
          <p:cNvPr id="3" name="Content Placeholder 2">
            <a:extLst>
              <a:ext uri="{FF2B5EF4-FFF2-40B4-BE49-F238E27FC236}">
                <a16:creationId xmlns:a16="http://schemas.microsoft.com/office/drawing/2014/main" id="{8399B3A3-2C08-4506-A6BA-61CA0AC97EEF}"/>
              </a:ext>
            </a:extLst>
          </p:cNvPr>
          <p:cNvSpPr>
            <a:spLocks noGrp="1"/>
          </p:cNvSpPr>
          <p:nvPr>
            <p:ph idx="1"/>
          </p:nvPr>
        </p:nvSpPr>
        <p:spPr>
          <a:xfrm>
            <a:off x="838200" y="3146400"/>
            <a:ext cx="3828190" cy="2121724"/>
          </a:xfrm>
        </p:spPr>
        <p:txBody>
          <a:bodyPr>
            <a:normAutofit fontScale="92500" lnSpcReduction="20000"/>
          </a:bodyPr>
          <a:lstStyle/>
          <a:p>
            <a:pPr marL="0" indent="0" rtl="0" fontAlgn="base">
              <a:buNone/>
            </a:pPr>
            <a:r>
              <a:rPr lang="en-US" sz="2400" b="0" i="0" dirty="0">
                <a:solidFill>
                  <a:schemeClr val="bg1">
                    <a:alpha val="80000"/>
                  </a:schemeClr>
                </a:solidFill>
                <a:effectLst/>
                <a:latin typeface="Calibri" panose="020F0502020204030204" pitchFamily="34" charset="0"/>
              </a:rPr>
              <a:t>The choice of API architecture can significantly impact the performance, scalability, and overall user experience of an application. The decision between Rest and </a:t>
            </a:r>
            <a:r>
              <a:rPr lang="en-US" sz="2400" b="0" i="0" dirty="0" err="1">
                <a:solidFill>
                  <a:schemeClr val="bg1">
                    <a:alpha val="80000"/>
                  </a:schemeClr>
                </a:solidFill>
                <a:effectLst/>
                <a:latin typeface="Calibri" panose="020F0502020204030204" pitchFamily="34" charset="0"/>
              </a:rPr>
              <a:t>GraphQL</a:t>
            </a:r>
            <a:r>
              <a:rPr lang="en-US" sz="2400" b="0" i="0" dirty="0">
                <a:solidFill>
                  <a:schemeClr val="bg1">
                    <a:alpha val="80000"/>
                  </a:schemeClr>
                </a:solidFill>
                <a:effectLst/>
                <a:latin typeface="Calibri" panose="020F0502020204030204" pitchFamily="34" charset="0"/>
              </a:rPr>
              <a:t> often poses a significant challenge.</a:t>
            </a:r>
            <a:endParaRPr lang="en-US" sz="2400" b="0" i="0" dirty="0">
              <a:solidFill>
                <a:schemeClr val="bg1">
                  <a:alpha val="80000"/>
                </a:schemeClr>
              </a:solidFill>
              <a:effectLst/>
              <a:latin typeface="Segoe UI" panose="020B0502040204020203" pitchFamily="34" charset="0"/>
            </a:endParaRPr>
          </a:p>
          <a:p>
            <a:endParaRPr lang="en-US" sz="2400" dirty="0">
              <a:solidFill>
                <a:schemeClr val="bg1">
                  <a:alpha val="80000"/>
                </a:schemeClr>
              </a:solidFill>
            </a:endParaRPr>
          </a:p>
        </p:txBody>
      </p:sp>
      <p:grpSp>
        <p:nvGrpSpPr>
          <p:cNvPr id="1033" name="Group 1032">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1034" name="Group 1033">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038" name="Freeform: Shape 1037">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9" name="Freeform: Shape 1038">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035" name="Group 1034">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036" name="Freeform: Shape 1035">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7" name="Freeform: Shape 1036">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1026" name="Picture 2" descr="GraphQL vs. REST | Postman Blog">
            <a:extLst>
              <a:ext uri="{FF2B5EF4-FFF2-40B4-BE49-F238E27FC236}">
                <a16:creationId xmlns:a16="http://schemas.microsoft.com/office/drawing/2014/main" id="{FA925BB6-2C9B-78A6-DF37-06B1B50958B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41932" y="1730136"/>
            <a:ext cx="4369112" cy="2304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2237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22">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69C3BC-80D3-4FA0-B19D-6773EBE14D1B}"/>
              </a:ext>
            </a:extLst>
          </p:cNvPr>
          <p:cNvSpPr>
            <a:spLocks noGrp="1"/>
          </p:cNvSpPr>
          <p:nvPr>
            <p:ph type="title"/>
          </p:nvPr>
        </p:nvSpPr>
        <p:spPr>
          <a:xfrm>
            <a:off x="838200" y="1641752"/>
            <a:ext cx="4391024" cy="1323439"/>
          </a:xfrm>
        </p:spPr>
        <p:txBody>
          <a:bodyPr anchor="t">
            <a:normAutofit/>
          </a:bodyPr>
          <a:lstStyle/>
          <a:p>
            <a:r>
              <a:rPr lang="en-US" sz="4000" b="1">
                <a:solidFill>
                  <a:schemeClr val="bg1"/>
                </a:solidFill>
              </a:rPr>
              <a:t>REST vs GRAPHQL</a:t>
            </a:r>
          </a:p>
        </p:txBody>
      </p:sp>
      <p:sp>
        <p:nvSpPr>
          <p:cNvPr id="3" name="Content Placeholder 2">
            <a:extLst>
              <a:ext uri="{FF2B5EF4-FFF2-40B4-BE49-F238E27FC236}">
                <a16:creationId xmlns:a16="http://schemas.microsoft.com/office/drawing/2014/main" id="{AE045D32-6824-4F1E-8FCF-9F315E4D75B2}"/>
              </a:ext>
            </a:extLst>
          </p:cNvPr>
          <p:cNvSpPr>
            <a:spLocks noGrp="1"/>
          </p:cNvSpPr>
          <p:nvPr>
            <p:ph idx="1"/>
          </p:nvPr>
        </p:nvSpPr>
        <p:spPr>
          <a:xfrm>
            <a:off x="637130" y="2589817"/>
            <a:ext cx="4592094" cy="3010883"/>
          </a:xfrm>
        </p:spPr>
        <p:txBody>
          <a:bodyPr>
            <a:normAutofit/>
          </a:bodyPr>
          <a:lstStyle/>
          <a:p>
            <a:endParaRPr lang="en-US" sz="1300" dirty="0">
              <a:solidFill>
                <a:schemeClr val="bg1">
                  <a:alpha val="80000"/>
                </a:schemeClr>
              </a:solidFill>
            </a:endParaRPr>
          </a:p>
          <a:p>
            <a:r>
              <a:rPr lang="en-US" altLang="zh-CN" sz="1300" b="0" i="0" dirty="0" err="1">
                <a:solidFill>
                  <a:schemeClr val="bg1">
                    <a:alpha val="80000"/>
                  </a:schemeClr>
                </a:solidFill>
                <a:effectLst/>
                <a:latin typeface="Crimson Text"/>
              </a:rPr>
              <a:t>GraphQL</a:t>
            </a:r>
            <a:r>
              <a:rPr lang="en-US" altLang="zh-CN" sz="1300" b="0" i="0" dirty="0">
                <a:solidFill>
                  <a:schemeClr val="bg1">
                    <a:alpha val="80000"/>
                  </a:schemeClr>
                </a:solidFill>
                <a:effectLst/>
                <a:latin typeface="Crimson Text"/>
              </a:rPr>
              <a:t> was designed to allow the client to ask for only the data it needs. While the server might be able to deliver more data incase of rest to the client for a single request, it would only send the data that the client requests for </a:t>
            </a:r>
            <a:r>
              <a:rPr lang="en-US" altLang="zh-CN" sz="1300" b="0" i="0" dirty="0" err="1">
                <a:solidFill>
                  <a:schemeClr val="bg1">
                    <a:alpha val="80000"/>
                  </a:schemeClr>
                </a:solidFill>
                <a:effectLst/>
                <a:latin typeface="Crimson Text"/>
              </a:rPr>
              <a:t>graphQL</a:t>
            </a:r>
            <a:r>
              <a:rPr lang="en-US" altLang="zh-CN" sz="1300" b="0" i="0" dirty="0">
                <a:solidFill>
                  <a:schemeClr val="bg1">
                    <a:alpha val="80000"/>
                  </a:schemeClr>
                </a:solidFill>
                <a:effectLst/>
                <a:latin typeface="Crimson Text"/>
              </a:rPr>
              <a:t>.</a:t>
            </a:r>
            <a:endParaRPr lang="en-US" altLang="zh-CN" sz="1300" b="1" i="0" dirty="0">
              <a:solidFill>
                <a:schemeClr val="bg1">
                  <a:alpha val="80000"/>
                </a:schemeClr>
              </a:solidFill>
              <a:effectLst/>
              <a:latin typeface="Proxima Nova"/>
            </a:endParaRPr>
          </a:p>
          <a:p>
            <a:pPr fontAlgn="base"/>
            <a:r>
              <a:rPr lang="en-US" altLang="zh-CN" sz="1300" b="0" i="0" dirty="0" err="1">
                <a:solidFill>
                  <a:schemeClr val="bg1">
                    <a:alpha val="80000"/>
                  </a:schemeClr>
                </a:solidFill>
                <a:effectLst/>
                <a:latin typeface="Crimson Text"/>
              </a:rPr>
              <a:t>GraphQL</a:t>
            </a:r>
            <a:r>
              <a:rPr lang="en-US" altLang="zh-CN" sz="1300" b="0" i="0" dirty="0">
                <a:solidFill>
                  <a:schemeClr val="bg1">
                    <a:alpha val="80000"/>
                  </a:schemeClr>
                </a:solidFill>
                <a:effectLst/>
                <a:latin typeface="Crimson Text"/>
              </a:rPr>
              <a:t> simplifies the task of aggregating data from multiple sources or APIs and then resolving the data to the client in a single API call. On the other hand, API technologies like REST would require multiple HTTP calls to access data from multiple sources.</a:t>
            </a:r>
          </a:p>
          <a:p>
            <a:endParaRPr lang="en-US" sz="1300" dirty="0">
              <a:solidFill>
                <a:schemeClr val="bg1">
                  <a:alpha val="80000"/>
                </a:schemeClr>
              </a:solidFill>
            </a:endParaRPr>
          </a:p>
        </p:txBody>
      </p:sp>
      <p:grpSp>
        <p:nvGrpSpPr>
          <p:cNvPr id="39" name="Group 24">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26" name="Group 25">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40" name="Freeform: Shape 29">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Freeform: Shape 30">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7" name="Group 26">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28" name="Freeform: Shape 27">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Shape 28">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7" name="Graphic 6" descr="数据库大纲">
            <a:extLst>
              <a:ext uri="{FF2B5EF4-FFF2-40B4-BE49-F238E27FC236}">
                <a16:creationId xmlns:a16="http://schemas.microsoft.com/office/drawing/2014/main" id="{F0D2C88C-601F-DD4B-3C34-3400861C4E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194814" y="1350833"/>
            <a:ext cx="3063347" cy="3063347"/>
          </a:xfrm>
          <a:prstGeom prst="rect">
            <a:avLst/>
          </a:prstGeom>
        </p:spPr>
      </p:pic>
    </p:spTree>
    <p:extLst>
      <p:ext uri="{BB962C8B-B14F-4D97-AF65-F5344CB8AC3E}">
        <p14:creationId xmlns:p14="http://schemas.microsoft.com/office/powerpoint/2010/main" val="14246291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FEF463D-EE6B-46FF-B7C7-74B09A96C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11A27B3A-460C-4100-99B5-817F25979F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089" y="1498602"/>
            <a:ext cx="4403345" cy="3940174"/>
            <a:chOff x="827089" y="1498602"/>
            <a:chExt cx="4403345" cy="3940174"/>
          </a:xfrm>
          <a:effectLst>
            <a:outerShdw blurRad="381000" dist="152400" dir="5400000" algn="ctr" rotWithShape="0">
              <a:srgbClr val="000000">
                <a:alpha val="10000"/>
              </a:srgbClr>
            </a:outerShdw>
          </a:effectLst>
        </p:grpSpPr>
        <p:sp>
          <p:nvSpPr>
            <p:cNvPr id="28" name="Freeform: Shape 21">
              <a:extLst>
                <a:ext uri="{FF2B5EF4-FFF2-40B4-BE49-F238E27FC236}">
                  <a16:creationId xmlns:a16="http://schemas.microsoft.com/office/drawing/2014/main" id="{35450488-7F33-43E4-B4DA-CAB50A1CC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sp>
          <p:nvSpPr>
            <p:cNvPr id="23" name="Freeform: Shape 22">
              <a:extLst>
                <a:ext uri="{FF2B5EF4-FFF2-40B4-BE49-F238E27FC236}">
                  <a16:creationId xmlns:a16="http://schemas.microsoft.com/office/drawing/2014/main" id="{EE5154B2-BEF9-4C08-B6B1-9DED9F17C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grpSp>
      <p:sp>
        <p:nvSpPr>
          <p:cNvPr id="2" name="Title 1">
            <a:extLst>
              <a:ext uri="{FF2B5EF4-FFF2-40B4-BE49-F238E27FC236}">
                <a16:creationId xmlns:a16="http://schemas.microsoft.com/office/drawing/2014/main" id="{A469C3BC-80D3-4FA0-B19D-6773EBE14D1B}"/>
              </a:ext>
            </a:extLst>
          </p:cNvPr>
          <p:cNvSpPr>
            <a:spLocks noGrp="1"/>
          </p:cNvSpPr>
          <p:nvPr>
            <p:ph type="title"/>
          </p:nvPr>
        </p:nvSpPr>
        <p:spPr>
          <a:xfrm>
            <a:off x="1268127" y="2023558"/>
            <a:ext cx="3521265" cy="2491292"/>
          </a:xfrm>
        </p:spPr>
        <p:txBody>
          <a:bodyPr anchor="t">
            <a:normAutofit/>
          </a:bodyPr>
          <a:lstStyle/>
          <a:p>
            <a:r>
              <a:rPr lang="en-US" sz="4000" b="1"/>
              <a:t>REST vs GRAPHQL</a:t>
            </a:r>
          </a:p>
        </p:txBody>
      </p:sp>
      <p:sp>
        <p:nvSpPr>
          <p:cNvPr id="25" name="Freeform: Shape 24">
            <a:extLst>
              <a:ext uri="{FF2B5EF4-FFF2-40B4-BE49-F238E27FC236}">
                <a16:creationId xmlns:a16="http://schemas.microsoft.com/office/drawing/2014/main" id="{30B5ED20-499B-41E7-95BE-8BBD31314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26">
            <a:extLst>
              <a:ext uri="{FF2B5EF4-FFF2-40B4-BE49-F238E27FC236}">
                <a16:creationId xmlns:a16="http://schemas.microsoft.com/office/drawing/2014/main" id="{35A51D22-76EA-4C70-B5C9-ED3946924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AE045D32-6824-4F1E-8FCF-9F315E4D75B2}"/>
              </a:ext>
            </a:extLst>
          </p:cNvPr>
          <p:cNvSpPr>
            <a:spLocks noGrp="1"/>
          </p:cNvSpPr>
          <p:nvPr>
            <p:ph idx="1"/>
          </p:nvPr>
        </p:nvSpPr>
        <p:spPr>
          <a:xfrm>
            <a:off x="6099175" y="1311088"/>
            <a:ext cx="5276850" cy="4327261"/>
          </a:xfrm>
        </p:spPr>
        <p:txBody>
          <a:bodyPr>
            <a:normAutofit/>
          </a:bodyPr>
          <a:lstStyle/>
          <a:p>
            <a:endParaRPr lang="en-US" sz="1700">
              <a:solidFill>
                <a:schemeClr val="tx1">
                  <a:alpha val="80000"/>
                </a:schemeClr>
              </a:solidFill>
            </a:endParaRPr>
          </a:p>
          <a:p>
            <a:r>
              <a:rPr lang="en-US" sz="1700" b="0" i="0">
                <a:solidFill>
                  <a:schemeClr val="tx1">
                    <a:alpha val="80000"/>
                  </a:schemeClr>
                </a:solidFill>
                <a:effectLst/>
              </a:rPr>
              <a:t>REST offers a well-established approach based on resource-oriented principles, GraphQL introduces a more dynamic and efficient method for fetching data. </a:t>
            </a:r>
          </a:p>
          <a:p>
            <a:r>
              <a:rPr lang="en-US" altLang="zh-CN" sz="1700" b="0" i="0">
                <a:solidFill>
                  <a:schemeClr val="tx1">
                    <a:alpha val="80000"/>
                  </a:schemeClr>
                </a:solidFill>
                <a:effectLst/>
                <a:ea typeface="等线" panose="02010600030101010101" pitchFamily="2" charset="-122"/>
              </a:rPr>
              <a:t>The biggest difference between GraphQL and REST is how data is sent to the client. In a REST architecture, the client makes an HTTP request and data is sent as an HTTP response, while in GraphQL, the client requests data with queries.</a:t>
            </a:r>
          </a:p>
          <a:p>
            <a:r>
              <a:rPr lang="en-US" altLang="zh-CN" sz="1700" b="0" i="0">
                <a:solidFill>
                  <a:schemeClr val="tx1">
                    <a:alpha val="80000"/>
                  </a:schemeClr>
                </a:solidFill>
                <a:effectLst/>
                <a:ea typeface="等线" panose="02010600030101010101" pitchFamily="2" charset="-122"/>
              </a:rPr>
              <a:t>In REST, the structure of the request object is defined on the server. In GraphL, you define the object on the client.</a:t>
            </a:r>
          </a:p>
          <a:p>
            <a:r>
              <a:rPr lang="en-US" altLang="zh-CN" sz="1700" b="0" i="0">
                <a:solidFill>
                  <a:schemeClr val="tx1">
                    <a:alpha val="80000"/>
                  </a:schemeClr>
                </a:solidFill>
                <a:effectLst/>
                <a:ea typeface="等线" panose="02010600030101010101" pitchFamily="2" charset="-122"/>
              </a:rPr>
              <a:t>It’s important to keep in mind that GraphQL is an alternative to REST for developing APIs, not a replacement.</a:t>
            </a:r>
          </a:p>
          <a:p>
            <a:endParaRPr lang="en-US" sz="1700">
              <a:solidFill>
                <a:schemeClr val="tx1">
                  <a:alpha val="80000"/>
                </a:schemeClr>
              </a:solidFill>
            </a:endParaRPr>
          </a:p>
        </p:txBody>
      </p:sp>
    </p:spTree>
    <p:extLst>
      <p:ext uri="{BB962C8B-B14F-4D97-AF65-F5344CB8AC3E}">
        <p14:creationId xmlns:p14="http://schemas.microsoft.com/office/powerpoint/2010/main" val="27286305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EF463D-EE6B-46FF-B7C7-74B09A96C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11A27B3A-460C-4100-99B5-817F25979F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089" y="1498602"/>
            <a:ext cx="4403345" cy="3940174"/>
            <a:chOff x="827089" y="1498602"/>
            <a:chExt cx="4403345" cy="3940174"/>
          </a:xfrm>
          <a:effectLst>
            <a:outerShdw blurRad="381000" dist="152400" dir="5400000" algn="ctr" rotWithShape="0">
              <a:srgbClr val="000000">
                <a:alpha val="10000"/>
              </a:srgbClr>
            </a:outerShdw>
          </a:effectLst>
        </p:grpSpPr>
        <p:sp>
          <p:nvSpPr>
            <p:cNvPr id="11" name="Freeform: Shape 10">
              <a:extLst>
                <a:ext uri="{FF2B5EF4-FFF2-40B4-BE49-F238E27FC236}">
                  <a16:creationId xmlns:a16="http://schemas.microsoft.com/office/drawing/2014/main" id="{35450488-7F33-43E4-B4DA-CAB50A1CC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sp>
          <p:nvSpPr>
            <p:cNvPr id="12" name="Freeform: Shape 11">
              <a:extLst>
                <a:ext uri="{FF2B5EF4-FFF2-40B4-BE49-F238E27FC236}">
                  <a16:creationId xmlns:a16="http://schemas.microsoft.com/office/drawing/2014/main" id="{EE5154B2-BEF9-4C08-B6B1-9DED9F17C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grpSp>
      <p:sp>
        <p:nvSpPr>
          <p:cNvPr id="2" name="标题 1">
            <a:extLst>
              <a:ext uri="{FF2B5EF4-FFF2-40B4-BE49-F238E27FC236}">
                <a16:creationId xmlns:a16="http://schemas.microsoft.com/office/drawing/2014/main" id="{EB30D95F-406D-98F3-FFE2-D2D53957D57E}"/>
              </a:ext>
            </a:extLst>
          </p:cNvPr>
          <p:cNvSpPr>
            <a:spLocks noGrp="1"/>
          </p:cNvSpPr>
          <p:nvPr>
            <p:ph type="title"/>
          </p:nvPr>
        </p:nvSpPr>
        <p:spPr>
          <a:xfrm>
            <a:off x="1268127" y="2023558"/>
            <a:ext cx="3521265" cy="2491292"/>
          </a:xfrm>
        </p:spPr>
        <p:txBody>
          <a:bodyPr anchor="t">
            <a:normAutofit/>
          </a:bodyPr>
          <a:lstStyle/>
          <a:p>
            <a:r>
              <a:rPr lang="en-US" altLang="zh-CN" sz="4000" b="0" i="0" dirty="0">
                <a:effectLst/>
                <a:latin typeface="等线" panose="02010600030101010101" pitchFamily="2" charset="-122"/>
                <a:ea typeface="等线" panose="02010600030101010101" pitchFamily="2" charset="-122"/>
              </a:rPr>
              <a:t>In which cases </a:t>
            </a:r>
            <a:r>
              <a:rPr lang="en-US" altLang="zh-CN" sz="4000" b="0" i="0" dirty="0" err="1">
                <a:effectLst/>
                <a:latin typeface="等线" panose="02010600030101010101" pitchFamily="2" charset="-122"/>
                <a:ea typeface="等线" panose="02010600030101010101" pitchFamily="2" charset="-122"/>
              </a:rPr>
              <a:t>graph</a:t>
            </a:r>
            <a:r>
              <a:rPr lang="en-US" altLang="zh-CN" sz="4000" dirty="0" err="1">
                <a:latin typeface="等线" panose="02010600030101010101" pitchFamily="2" charset="-122"/>
                <a:ea typeface="等线" panose="02010600030101010101" pitchFamily="2" charset="-122"/>
              </a:rPr>
              <a:t>QL</a:t>
            </a:r>
            <a:r>
              <a:rPr lang="en-US" altLang="zh-CN" sz="4000" b="0" i="0" dirty="0">
                <a:effectLst/>
                <a:latin typeface="等线" panose="02010600030101010101" pitchFamily="2" charset="-122"/>
                <a:ea typeface="等线" panose="02010600030101010101" pitchFamily="2" charset="-122"/>
              </a:rPr>
              <a:t> is better than rest</a:t>
            </a:r>
            <a:endParaRPr lang="zh-CN" altLang="en-US" sz="4000" dirty="0"/>
          </a:p>
        </p:txBody>
      </p:sp>
      <p:sp>
        <p:nvSpPr>
          <p:cNvPr id="14" name="Freeform: Shape 13">
            <a:extLst>
              <a:ext uri="{FF2B5EF4-FFF2-40B4-BE49-F238E27FC236}">
                <a16:creationId xmlns:a16="http://schemas.microsoft.com/office/drawing/2014/main" id="{30B5ED20-499B-41E7-95BE-8BBD31314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5A51D22-76EA-4C70-B5C9-ED3946924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22" name="内容占位符 2">
            <a:extLst>
              <a:ext uri="{FF2B5EF4-FFF2-40B4-BE49-F238E27FC236}">
                <a16:creationId xmlns:a16="http://schemas.microsoft.com/office/drawing/2014/main" id="{FD0C55E3-D873-72AB-4862-7FCCD707DC88}"/>
              </a:ext>
            </a:extLst>
          </p:cNvPr>
          <p:cNvGraphicFramePr>
            <a:graphicFrameLocks noGrp="1"/>
          </p:cNvGraphicFramePr>
          <p:nvPr>
            <p:ph idx="1"/>
            <p:extLst>
              <p:ext uri="{D42A27DB-BD31-4B8C-83A1-F6EECF244321}">
                <p14:modId xmlns:p14="http://schemas.microsoft.com/office/powerpoint/2010/main" val="3328248745"/>
              </p:ext>
            </p:extLst>
          </p:nvPr>
        </p:nvGraphicFramePr>
        <p:xfrm>
          <a:off x="6099175" y="1311088"/>
          <a:ext cx="5276850" cy="43272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9221582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FEF463D-EE6B-46FF-B7C7-74B09A96C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11A27B3A-460C-4100-99B5-817F25979F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089" y="1498602"/>
            <a:ext cx="4403345" cy="3940174"/>
            <a:chOff x="827089" y="1498602"/>
            <a:chExt cx="4403345" cy="3940174"/>
          </a:xfrm>
          <a:effectLst>
            <a:outerShdw blurRad="381000" dist="152400" dir="5400000" algn="ctr" rotWithShape="0">
              <a:srgbClr val="000000">
                <a:alpha val="10000"/>
              </a:srgbClr>
            </a:outerShdw>
          </a:effectLst>
        </p:grpSpPr>
        <p:sp>
          <p:nvSpPr>
            <p:cNvPr id="24" name="Freeform: Shape 23">
              <a:extLst>
                <a:ext uri="{FF2B5EF4-FFF2-40B4-BE49-F238E27FC236}">
                  <a16:creationId xmlns:a16="http://schemas.microsoft.com/office/drawing/2014/main" id="{35450488-7F33-43E4-B4DA-CAB50A1CC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sp>
          <p:nvSpPr>
            <p:cNvPr id="25" name="Freeform: Shape 24">
              <a:extLst>
                <a:ext uri="{FF2B5EF4-FFF2-40B4-BE49-F238E27FC236}">
                  <a16:creationId xmlns:a16="http://schemas.microsoft.com/office/drawing/2014/main" id="{EE5154B2-BEF9-4C08-B6B1-9DED9F17C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grpSp>
      <p:sp>
        <p:nvSpPr>
          <p:cNvPr id="2" name="标题 1">
            <a:extLst>
              <a:ext uri="{FF2B5EF4-FFF2-40B4-BE49-F238E27FC236}">
                <a16:creationId xmlns:a16="http://schemas.microsoft.com/office/drawing/2014/main" id="{EB30D95F-406D-98F3-FFE2-D2D53957D57E}"/>
              </a:ext>
            </a:extLst>
          </p:cNvPr>
          <p:cNvSpPr>
            <a:spLocks noGrp="1"/>
          </p:cNvSpPr>
          <p:nvPr>
            <p:ph type="title"/>
          </p:nvPr>
        </p:nvSpPr>
        <p:spPr>
          <a:xfrm>
            <a:off x="1273097" y="2023558"/>
            <a:ext cx="3521265" cy="2491292"/>
          </a:xfrm>
        </p:spPr>
        <p:txBody>
          <a:bodyPr anchor="t">
            <a:normAutofit/>
          </a:bodyPr>
          <a:lstStyle/>
          <a:p>
            <a:r>
              <a:rPr lang="en-US" altLang="zh-CN" sz="4000" b="0" i="0" dirty="0">
                <a:effectLst/>
                <a:latin typeface="等线" panose="02010600030101010101" pitchFamily="2" charset="-122"/>
                <a:ea typeface="等线" panose="02010600030101010101" pitchFamily="2" charset="-122"/>
              </a:rPr>
              <a:t>In which cases rest is better than </a:t>
            </a:r>
            <a:r>
              <a:rPr lang="en-US" altLang="zh-CN" sz="4000" b="0" i="0" dirty="0" err="1">
                <a:effectLst/>
                <a:latin typeface="等线" panose="02010600030101010101" pitchFamily="2" charset="-122"/>
                <a:ea typeface="等线" panose="02010600030101010101" pitchFamily="2" charset="-122"/>
              </a:rPr>
              <a:t>graphQL</a:t>
            </a:r>
            <a:endParaRPr lang="zh-CN" altLang="en-US" sz="4000" dirty="0"/>
          </a:p>
        </p:txBody>
      </p:sp>
      <p:sp>
        <p:nvSpPr>
          <p:cNvPr id="27" name="Freeform: Shape 26">
            <a:extLst>
              <a:ext uri="{FF2B5EF4-FFF2-40B4-BE49-F238E27FC236}">
                <a16:creationId xmlns:a16="http://schemas.microsoft.com/office/drawing/2014/main" id="{30B5ED20-499B-41E7-95BE-8BBD31314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Shape 28">
            <a:extLst>
              <a:ext uri="{FF2B5EF4-FFF2-40B4-BE49-F238E27FC236}">
                <a16:creationId xmlns:a16="http://schemas.microsoft.com/office/drawing/2014/main" id="{35A51D22-76EA-4C70-B5C9-ED3946924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内容占位符 2">
            <a:extLst>
              <a:ext uri="{FF2B5EF4-FFF2-40B4-BE49-F238E27FC236}">
                <a16:creationId xmlns:a16="http://schemas.microsoft.com/office/drawing/2014/main" id="{F1946739-EE14-51FA-47BB-3EF9148081EF}"/>
              </a:ext>
            </a:extLst>
          </p:cNvPr>
          <p:cNvSpPr>
            <a:spLocks noGrp="1"/>
          </p:cNvSpPr>
          <p:nvPr>
            <p:ph idx="1"/>
          </p:nvPr>
        </p:nvSpPr>
        <p:spPr>
          <a:xfrm>
            <a:off x="6099175" y="1311088"/>
            <a:ext cx="5265736" cy="4304521"/>
          </a:xfrm>
        </p:spPr>
        <p:txBody>
          <a:bodyPr>
            <a:normAutofit/>
          </a:bodyPr>
          <a:lstStyle/>
          <a:p>
            <a:r>
              <a:rPr lang="en-US" altLang="zh-CN" sz="1600" b="1" dirty="0">
                <a:solidFill>
                  <a:schemeClr val="tx1">
                    <a:alpha val="80000"/>
                  </a:schemeClr>
                </a:solidFill>
                <a:latin typeface="Calibri" panose="020F0502020204030204" pitchFamily="34" charset="0"/>
              </a:rPr>
              <a:t>C</a:t>
            </a:r>
            <a:r>
              <a:rPr lang="en-US" altLang="zh-CN" sz="1600" b="1" i="0" dirty="0">
                <a:solidFill>
                  <a:schemeClr val="tx1">
                    <a:alpha val="80000"/>
                  </a:schemeClr>
                </a:solidFill>
                <a:effectLst/>
                <a:latin typeface="Calibri" panose="020F0502020204030204" pitchFamily="34" charset="0"/>
              </a:rPr>
              <a:t>omplex queries</a:t>
            </a:r>
            <a:endParaRPr lang="en-US" altLang="zh-CN" sz="1600" b="1" dirty="0">
              <a:solidFill>
                <a:schemeClr val="tx1">
                  <a:alpha val="80000"/>
                </a:schemeClr>
              </a:solidFill>
              <a:latin typeface="Calibri" panose="020F0502020204030204" pitchFamily="34" charset="0"/>
            </a:endParaRPr>
          </a:p>
          <a:p>
            <a:pPr lvl="1"/>
            <a:r>
              <a:rPr lang="en-US" altLang="zh-CN" sz="1600" b="0" i="0" dirty="0">
                <a:solidFill>
                  <a:schemeClr val="tx1">
                    <a:alpha val="80000"/>
                  </a:schemeClr>
                </a:solidFill>
                <a:effectLst/>
                <a:latin typeface="Calibri" panose="020F0502020204030204" pitchFamily="34" charset="0"/>
              </a:rPr>
              <a:t>a REST API might be easier to design because you can </a:t>
            </a:r>
            <a:r>
              <a:rPr lang="en-US" altLang="zh-CN" sz="1600" i="0" dirty="0">
                <a:solidFill>
                  <a:schemeClr val="tx1">
                    <a:alpha val="80000"/>
                  </a:schemeClr>
                </a:solidFill>
                <a:effectLst/>
                <a:latin typeface="Calibri" panose="020F0502020204030204" pitchFamily="34" charset="0"/>
              </a:rPr>
              <a:t>establish multiple endpoints for specific needs, </a:t>
            </a:r>
            <a:r>
              <a:rPr lang="en-US" altLang="zh-CN" sz="1600" b="0" i="0" dirty="0">
                <a:solidFill>
                  <a:schemeClr val="tx1">
                    <a:alpha val="80000"/>
                  </a:schemeClr>
                </a:solidFill>
                <a:effectLst/>
                <a:latin typeface="Calibri" panose="020F0502020204030204" pitchFamily="34" charset="0"/>
              </a:rPr>
              <a:t>and you can fine-tune specific queries to efficiently retrieve the data. For </a:t>
            </a:r>
            <a:r>
              <a:rPr lang="en-US" altLang="zh-CN" sz="1600" b="0" i="0" dirty="0" err="1">
                <a:solidFill>
                  <a:schemeClr val="tx1">
                    <a:alpha val="80000"/>
                  </a:schemeClr>
                </a:solidFill>
                <a:effectLst/>
                <a:latin typeface="Calibri" panose="020F0502020204030204" pitchFamily="34" charset="0"/>
              </a:rPr>
              <a:t>graphQL</a:t>
            </a:r>
            <a:r>
              <a:rPr lang="en-US" altLang="zh-CN" sz="1600" b="0" i="0" dirty="0">
                <a:solidFill>
                  <a:schemeClr val="tx1">
                    <a:alpha val="80000"/>
                  </a:schemeClr>
                </a:solidFill>
                <a:effectLst/>
                <a:latin typeface="Calibri" panose="020F0502020204030204" pitchFamily="34" charset="0"/>
              </a:rPr>
              <a:t>, if you're not careful, a few big queries can bring your server down dramatically.</a:t>
            </a:r>
            <a:r>
              <a:rPr lang="en-US" altLang="zh-CN" sz="1600" b="1" dirty="0">
                <a:solidFill>
                  <a:schemeClr val="tx1">
                    <a:alpha val="80000"/>
                  </a:schemeClr>
                </a:solidFill>
                <a:latin typeface="Calibri" panose="020F0502020204030204" pitchFamily="34" charset="0"/>
              </a:rPr>
              <a:t> </a:t>
            </a:r>
          </a:p>
          <a:p>
            <a:pPr lvl="1"/>
            <a:endParaRPr lang="en-US" altLang="zh-CN" sz="1600" b="1" dirty="0">
              <a:solidFill>
                <a:schemeClr val="tx1">
                  <a:alpha val="80000"/>
                </a:schemeClr>
              </a:solidFill>
              <a:latin typeface="Calibri" panose="020F0502020204030204" pitchFamily="34" charset="0"/>
            </a:endParaRPr>
          </a:p>
          <a:p>
            <a:r>
              <a:rPr lang="en-US" altLang="zh-CN" sz="1600" b="1" dirty="0">
                <a:solidFill>
                  <a:schemeClr val="tx1">
                    <a:alpha val="80000"/>
                  </a:schemeClr>
                </a:solidFill>
                <a:latin typeface="Calibri" panose="020F0502020204030204" pitchFamily="34" charset="0"/>
              </a:rPr>
              <a:t>For simple tasks</a:t>
            </a:r>
            <a:endParaRPr lang="en-US" altLang="zh-CN" sz="1600" dirty="0">
              <a:solidFill>
                <a:schemeClr val="tx1">
                  <a:alpha val="80000"/>
                </a:schemeClr>
              </a:solidFill>
              <a:latin typeface="Calibri" panose="020F0502020204030204" pitchFamily="34" charset="0"/>
            </a:endParaRPr>
          </a:p>
          <a:p>
            <a:pPr lvl="1"/>
            <a:r>
              <a:rPr lang="en-US" altLang="zh-CN" sz="1600" dirty="0">
                <a:solidFill>
                  <a:schemeClr val="tx1">
                    <a:alpha val="80000"/>
                  </a:schemeClr>
                </a:solidFill>
                <a:latin typeface="Calibri" panose="020F0502020204030204" pitchFamily="34" charset="0"/>
              </a:rPr>
              <a:t>Using </a:t>
            </a:r>
            <a:r>
              <a:rPr lang="en-US" altLang="zh-CN" sz="1600" dirty="0" err="1">
                <a:solidFill>
                  <a:schemeClr val="tx1">
                    <a:alpha val="80000"/>
                  </a:schemeClr>
                </a:solidFill>
                <a:latin typeface="Calibri" panose="020F0502020204030204" pitchFamily="34" charset="0"/>
              </a:rPr>
              <a:t>GraphQL</a:t>
            </a:r>
            <a:r>
              <a:rPr lang="en-US" altLang="zh-CN" sz="1600" dirty="0">
                <a:solidFill>
                  <a:schemeClr val="tx1">
                    <a:alpha val="80000"/>
                  </a:schemeClr>
                </a:solidFill>
                <a:latin typeface="Calibri" panose="020F0502020204030204" pitchFamily="34" charset="0"/>
              </a:rPr>
              <a:t> in a simple application is not recommended. For example, in an application that uses a few fields the same way each time, using </a:t>
            </a:r>
            <a:r>
              <a:rPr lang="en-US" altLang="zh-CN" sz="1600" dirty="0" err="1">
                <a:solidFill>
                  <a:schemeClr val="tx1">
                    <a:alpha val="80000"/>
                  </a:schemeClr>
                </a:solidFill>
                <a:latin typeface="Calibri" panose="020F0502020204030204" pitchFamily="34" charset="0"/>
              </a:rPr>
              <a:t>GraphQL</a:t>
            </a:r>
            <a:r>
              <a:rPr lang="en-US" altLang="zh-CN" sz="1600" dirty="0">
                <a:solidFill>
                  <a:schemeClr val="tx1">
                    <a:alpha val="80000"/>
                  </a:schemeClr>
                </a:solidFill>
                <a:latin typeface="Calibri" panose="020F0502020204030204" pitchFamily="34" charset="0"/>
              </a:rPr>
              <a:t> adds more complexity because of things like types, queries, mutators, resolvers, and higher-order components. It increase the respond time</a:t>
            </a:r>
          </a:p>
          <a:p>
            <a:pPr lvl="1"/>
            <a:endParaRPr lang="en-US" altLang="zh-CN" sz="1200" b="0" i="0" dirty="0">
              <a:solidFill>
                <a:schemeClr val="tx1">
                  <a:alpha val="80000"/>
                </a:schemeClr>
              </a:solidFill>
              <a:effectLst/>
              <a:latin typeface="Calibri" panose="020F0502020204030204" pitchFamily="34" charset="0"/>
            </a:endParaRPr>
          </a:p>
        </p:txBody>
      </p:sp>
    </p:spTree>
    <p:extLst>
      <p:ext uri="{BB962C8B-B14F-4D97-AF65-F5344CB8AC3E}">
        <p14:creationId xmlns:p14="http://schemas.microsoft.com/office/powerpoint/2010/main" val="3788602428"/>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35FA909-3F24-448C-A8BC-7CF77F62F8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A0409-CF18-4D86-833B-3649D97039ED}"/>
              </a:ext>
            </a:extLst>
          </p:cNvPr>
          <p:cNvSpPr>
            <a:spLocks noGrp="1"/>
          </p:cNvSpPr>
          <p:nvPr>
            <p:ph type="title"/>
          </p:nvPr>
        </p:nvSpPr>
        <p:spPr>
          <a:xfrm>
            <a:off x="838200" y="1641752"/>
            <a:ext cx="6140449" cy="1323439"/>
          </a:xfrm>
        </p:spPr>
        <p:txBody>
          <a:bodyPr anchor="t">
            <a:normAutofit/>
          </a:bodyPr>
          <a:lstStyle/>
          <a:p>
            <a:r>
              <a:rPr lang="en-US" sz="4000" b="1">
                <a:solidFill>
                  <a:schemeClr val="bg1"/>
                </a:solidFill>
              </a:rPr>
              <a:t>Objectives</a:t>
            </a:r>
          </a:p>
        </p:txBody>
      </p:sp>
      <p:sp>
        <p:nvSpPr>
          <p:cNvPr id="3" name="Content Placeholder 2">
            <a:extLst>
              <a:ext uri="{FF2B5EF4-FFF2-40B4-BE49-F238E27FC236}">
                <a16:creationId xmlns:a16="http://schemas.microsoft.com/office/drawing/2014/main" id="{72916684-0A4E-4C21-9795-910EA5DC48A6}"/>
              </a:ext>
            </a:extLst>
          </p:cNvPr>
          <p:cNvSpPr>
            <a:spLocks noGrp="1"/>
          </p:cNvSpPr>
          <p:nvPr>
            <p:ph idx="1"/>
          </p:nvPr>
        </p:nvSpPr>
        <p:spPr>
          <a:xfrm>
            <a:off x="725622" y="2572119"/>
            <a:ext cx="6253028" cy="3436569"/>
          </a:xfrm>
        </p:spPr>
        <p:txBody>
          <a:bodyPr>
            <a:normAutofit/>
          </a:bodyPr>
          <a:lstStyle/>
          <a:p>
            <a:pPr rtl="0" fontAlgn="base">
              <a:buFont typeface="Arial" panose="020B0604020202020204" pitchFamily="34" charset="0"/>
              <a:buChar char="•"/>
            </a:pPr>
            <a:endParaRPr lang="en-US" sz="1700" b="0" i="0" dirty="0">
              <a:solidFill>
                <a:schemeClr val="bg1">
                  <a:alpha val="80000"/>
                </a:schemeClr>
              </a:solidFill>
              <a:effectLst/>
              <a:latin typeface="Calibri" panose="020F0502020204030204" pitchFamily="34" charset="0"/>
            </a:endParaRPr>
          </a:p>
          <a:p>
            <a:pPr fontAlgn="base"/>
            <a:r>
              <a:rPr lang="en-US" sz="1700" b="1" i="0" dirty="0">
                <a:solidFill>
                  <a:schemeClr val="bg1">
                    <a:alpha val="80000"/>
                  </a:schemeClr>
                </a:solidFill>
                <a:effectLst/>
                <a:latin typeface="Calibri" panose="020F0502020204030204" pitchFamily="34" charset="0"/>
              </a:rPr>
              <a:t>Identify Use Cases</a:t>
            </a:r>
            <a:r>
              <a:rPr lang="en-US" sz="1700" b="0" i="0" dirty="0">
                <a:solidFill>
                  <a:schemeClr val="bg1">
                    <a:alpha val="80000"/>
                  </a:schemeClr>
                </a:solidFill>
                <a:effectLst/>
                <a:latin typeface="Calibri" panose="020F0502020204030204" pitchFamily="34" charset="0"/>
              </a:rPr>
              <a:t>: Identify specific use cases where REST or </a:t>
            </a:r>
            <a:r>
              <a:rPr lang="en-US" sz="1700" b="0" i="0" dirty="0" err="1">
                <a:solidFill>
                  <a:schemeClr val="bg1">
                    <a:alpha val="80000"/>
                  </a:schemeClr>
                </a:solidFill>
                <a:effectLst/>
                <a:latin typeface="Calibri" panose="020F0502020204030204" pitchFamily="34" charset="0"/>
              </a:rPr>
              <a:t>GraphQL</a:t>
            </a:r>
            <a:r>
              <a:rPr lang="en-US" sz="1700" b="0" i="0" dirty="0">
                <a:solidFill>
                  <a:schemeClr val="bg1">
                    <a:alpha val="80000"/>
                  </a:schemeClr>
                </a:solidFill>
                <a:effectLst/>
                <a:latin typeface="Calibri" panose="020F0502020204030204" pitchFamily="34" charset="0"/>
              </a:rPr>
              <a:t> architecture excels or faces challenges, which means </a:t>
            </a:r>
            <a:r>
              <a:rPr lang="en-US" altLang="zh-CN" sz="1700" dirty="0">
                <a:solidFill>
                  <a:schemeClr val="bg1">
                    <a:alpha val="80000"/>
                  </a:schemeClr>
                </a:solidFill>
                <a:latin typeface="Calibri" panose="020F0502020204030204" pitchFamily="34" charset="0"/>
              </a:rPr>
              <a:t>evaluate the performance of each APIs under different scenarios and </a:t>
            </a:r>
            <a:r>
              <a:rPr lang="en-US" sz="1700" b="0" i="0" dirty="0">
                <a:solidFill>
                  <a:schemeClr val="bg1">
                    <a:alpha val="80000"/>
                  </a:schemeClr>
                </a:solidFill>
                <a:effectLst/>
                <a:latin typeface="Calibri" panose="020F0502020204030204" pitchFamily="34" charset="0"/>
              </a:rPr>
              <a:t>providing developers with practical guidance on architectural selection.</a:t>
            </a:r>
          </a:p>
          <a:p>
            <a:pPr fontAlgn="base"/>
            <a:r>
              <a:rPr lang="en-US" sz="1700" b="1" i="0" dirty="0">
                <a:solidFill>
                  <a:schemeClr val="bg1">
                    <a:alpha val="80000"/>
                  </a:schemeClr>
                </a:solidFill>
                <a:effectLst/>
                <a:latin typeface="Calibri" panose="020F0502020204030204" pitchFamily="34" charset="0"/>
              </a:rPr>
              <a:t>Metric Analysis</a:t>
            </a:r>
            <a:r>
              <a:rPr lang="en-US" sz="1700" b="0" i="0" dirty="0">
                <a:solidFill>
                  <a:schemeClr val="bg1">
                    <a:alpha val="80000"/>
                  </a:schemeClr>
                </a:solidFill>
                <a:effectLst/>
                <a:latin typeface="Calibri" panose="020F0502020204030204" pitchFamily="34" charset="0"/>
              </a:rPr>
              <a:t>: analyze key performance metrics such as average </a:t>
            </a:r>
            <a:r>
              <a:rPr lang="en-US" altLang="zh-CN" sz="1700" dirty="0">
                <a:solidFill>
                  <a:schemeClr val="bg1">
                    <a:alpha val="80000"/>
                  </a:schemeClr>
                </a:solidFill>
                <a:latin typeface="Calibri" panose="020F0502020204030204" pitchFamily="34" charset="0"/>
              </a:rPr>
              <a:t>response times,</a:t>
            </a:r>
            <a:r>
              <a:rPr lang="en-US" sz="1700" b="0" i="0" dirty="0">
                <a:solidFill>
                  <a:schemeClr val="bg1">
                    <a:alpha val="80000"/>
                  </a:schemeClr>
                </a:solidFill>
                <a:effectLst/>
                <a:latin typeface="Calibri" panose="020F0502020204030204" pitchFamily="34" charset="0"/>
              </a:rPr>
              <a:t> throughput, data sent rate and data received rate for both REST and </a:t>
            </a:r>
            <a:r>
              <a:rPr lang="en-US" sz="1700" b="0" i="0" dirty="0" err="1">
                <a:solidFill>
                  <a:schemeClr val="bg1">
                    <a:alpha val="80000"/>
                  </a:schemeClr>
                </a:solidFill>
                <a:effectLst/>
                <a:latin typeface="Calibri" panose="020F0502020204030204" pitchFamily="34" charset="0"/>
              </a:rPr>
              <a:t>GraphQL</a:t>
            </a:r>
            <a:r>
              <a:rPr lang="en-US" sz="1700" b="0" i="0" dirty="0">
                <a:solidFill>
                  <a:schemeClr val="bg1">
                    <a:alpha val="80000"/>
                  </a:schemeClr>
                </a:solidFill>
                <a:effectLst/>
                <a:latin typeface="Calibri" panose="020F0502020204030204" pitchFamily="34" charset="0"/>
              </a:rPr>
              <a:t> architectures. The analysis of REST and </a:t>
            </a:r>
            <a:r>
              <a:rPr lang="en-US" sz="1700" b="0" i="0" dirty="0" err="1">
                <a:solidFill>
                  <a:schemeClr val="bg1">
                    <a:alpha val="80000"/>
                  </a:schemeClr>
                </a:solidFill>
                <a:effectLst/>
                <a:latin typeface="Calibri" panose="020F0502020204030204" pitchFamily="34" charset="0"/>
              </a:rPr>
              <a:t>GraphQL</a:t>
            </a:r>
            <a:r>
              <a:rPr lang="en-US" sz="1700" b="0" i="0" dirty="0">
                <a:solidFill>
                  <a:schemeClr val="bg1">
                    <a:alpha val="80000"/>
                  </a:schemeClr>
                </a:solidFill>
                <a:effectLst/>
                <a:latin typeface="Calibri" panose="020F0502020204030204" pitchFamily="34" charset="0"/>
              </a:rPr>
              <a:t> APIs will be done by its ability to handle increasing numbers of concurrent users and data requests. </a:t>
            </a:r>
          </a:p>
          <a:p>
            <a:pPr marL="0" indent="0" fontAlgn="base">
              <a:buNone/>
            </a:pPr>
            <a:endParaRPr lang="en-US" sz="1700" b="0" i="0" dirty="0">
              <a:solidFill>
                <a:schemeClr val="bg1">
                  <a:alpha val="80000"/>
                </a:schemeClr>
              </a:solidFill>
              <a:effectLst/>
              <a:latin typeface="Calibri" panose="020F0502020204030204" pitchFamily="34" charset="0"/>
            </a:endParaRPr>
          </a:p>
          <a:p>
            <a:pPr marL="0" indent="0">
              <a:buNone/>
            </a:pPr>
            <a:endParaRPr lang="en-US" sz="1700" dirty="0">
              <a:solidFill>
                <a:schemeClr val="bg1">
                  <a:alpha val="80000"/>
                </a:schemeClr>
              </a:solidFill>
            </a:endParaRPr>
          </a:p>
        </p:txBody>
      </p:sp>
      <p:pic>
        <p:nvPicPr>
          <p:cNvPr id="5" name="Picture 4" descr="Graph">
            <a:extLst>
              <a:ext uri="{FF2B5EF4-FFF2-40B4-BE49-F238E27FC236}">
                <a16:creationId xmlns:a16="http://schemas.microsoft.com/office/drawing/2014/main" id="{0FA34E70-F10B-4299-BCBF-E2738BBDC335}"/>
              </a:ext>
            </a:extLst>
          </p:cNvPr>
          <p:cNvPicPr>
            <a:picLocks noChangeAspect="1"/>
          </p:cNvPicPr>
          <p:nvPr/>
        </p:nvPicPr>
        <p:blipFill rotWithShape="1">
          <a:blip r:embed="rId2"/>
          <a:srcRect l="23662" r="34927"/>
          <a:stretch/>
        </p:blipFill>
        <p:spPr>
          <a:xfrm>
            <a:off x="7668829" y="-1"/>
            <a:ext cx="4543953" cy="6858002"/>
          </a:xfrm>
          <a:custGeom>
            <a:avLst/>
            <a:gdLst/>
            <a:ahLst/>
            <a:cxnLst/>
            <a:rect l="l" t="t" r="r" b="b"/>
            <a:pathLst>
              <a:path w="4543953" h="6858002">
                <a:moveTo>
                  <a:pt x="248638" y="6438981"/>
                </a:moveTo>
                <a:cubicBezTo>
                  <a:pt x="258140" y="6444077"/>
                  <a:pt x="265617" y="6451650"/>
                  <a:pt x="268569" y="6463841"/>
                </a:cubicBezTo>
                <a:lnTo>
                  <a:pt x="268572" y="6463849"/>
                </a:lnTo>
                <a:lnTo>
                  <a:pt x="279556" y="6508052"/>
                </a:lnTo>
                <a:lnTo>
                  <a:pt x="282367" y="6513012"/>
                </a:lnTo>
                <a:lnTo>
                  <a:pt x="284834" y="6521804"/>
                </a:lnTo>
                <a:lnTo>
                  <a:pt x="301172" y="6546195"/>
                </a:lnTo>
                <a:lnTo>
                  <a:pt x="301172" y="6546194"/>
                </a:lnTo>
                <a:lnTo>
                  <a:pt x="282367" y="6513012"/>
                </a:lnTo>
                <a:lnTo>
                  <a:pt x="268572" y="6463849"/>
                </a:lnTo>
                <a:lnTo>
                  <a:pt x="268569" y="6463840"/>
                </a:lnTo>
                <a:close/>
                <a:moveTo>
                  <a:pt x="332842" y="2836172"/>
                </a:moveTo>
                <a:lnTo>
                  <a:pt x="332842" y="2836173"/>
                </a:lnTo>
                <a:cubicBezTo>
                  <a:pt x="336914" y="2839983"/>
                  <a:pt x="340200" y="2844317"/>
                  <a:pt x="341533" y="2848794"/>
                </a:cubicBezTo>
                <a:cubicBezTo>
                  <a:pt x="348200" y="2870416"/>
                  <a:pt x="356392" y="2892181"/>
                  <a:pt x="361441" y="2914328"/>
                </a:cubicBezTo>
                <a:lnTo>
                  <a:pt x="366072" y="2947863"/>
                </a:lnTo>
                <a:lnTo>
                  <a:pt x="362488" y="2982148"/>
                </a:lnTo>
                <a:cubicBezTo>
                  <a:pt x="354392" y="3014153"/>
                  <a:pt x="350582" y="3045777"/>
                  <a:pt x="350796" y="3077401"/>
                </a:cubicBezTo>
                <a:lnTo>
                  <a:pt x="350796" y="3077402"/>
                </a:lnTo>
                <a:lnTo>
                  <a:pt x="350796" y="3077402"/>
                </a:lnTo>
                <a:cubicBezTo>
                  <a:pt x="351010" y="3109026"/>
                  <a:pt x="355249" y="3140650"/>
                  <a:pt x="363250" y="3172655"/>
                </a:cubicBezTo>
                <a:cubicBezTo>
                  <a:pt x="389159" y="3276481"/>
                  <a:pt x="416591" y="3380306"/>
                  <a:pt x="410877" y="3489468"/>
                </a:cubicBezTo>
                <a:cubicBezTo>
                  <a:pt x="409925" y="3507564"/>
                  <a:pt x="421546" y="3529091"/>
                  <a:pt x="432976" y="3544714"/>
                </a:cubicBezTo>
                <a:cubicBezTo>
                  <a:pt x="438406" y="3552191"/>
                  <a:pt x="442585" y="3557716"/>
                  <a:pt x="445520" y="3562321"/>
                </a:cubicBezTo>
                <a:lnTo>
                  <a:pt x="450598" y="3574408"/>
                </a:lnTo>
                <a:lnTo>
                  <a:pt x="448246" y="3587174"/>
                </a:lnTo>
                <a:cubicBezTo>
                  <a:pt x="446228" y="3592232"/>
                  <a:pt x="442978" y="3598435"/>
                  <a:pt x="438500" y="3606817"/>
                </a:cubicBezTo>
                <a:cubicBezTo>
                  <a:pt x="434118" y="3614819"/>
                  <a:pt x="431452" y="3624725"/>
                  <a:pt x="424974" y="3630632"/>
                </a:cubicBezTo>
                <a:cubicBezTo>
                  <a:pt x="408496" y="3645682"/>
                  <a:pt x="402257" y="3662494"/>
                  <a:pt x="400733" y="3680163"/>
                </a:cubicBezTo>
                <a:lnTo>
                  <a:pt x="400733" y="3680164"/>
                </a:lnTo>
                <a:lnTo>
                  <a:pt x="400733" y="3680164"/>
                </a:lnTo>
                <a:lnTo>
                  <a:pt x="404781" y="3734838"/>
                </a:lnTo>
                <a:lnTo>
                  <a:pt x="404399" y="3754652"/>
                </a:lnTo>
                <a:cubicBezTo>
                  <a:pt x="398399" y="3767130"/>
                  <a:pt x="396447" y="3778655"/>
                  <a:pt x="398042" y="3789776"/>
                </a:cubicBezTo>
                <a:lnTo>
                  <a:pt x="398042" y="3789776"/>
                </a:lnTo>
                <a:lnTo>
                  <a:pt x="398042" y="3789777"/>
                </a:lnTo>
                <a:cubicBezTo>
                  <a:pt x="399638" y="3800897"/>
                  <a:pt x="404781" y="3811614"/>
                  <a:pt x="412973" y="3822473"/>
                </a:cubicBezTo>
                <a:lnTo>
                  <a:pt x="427308" y="3852620"/>
                </a:lnTo>
                <a:lnTo>
                  <a:pt x="426528" y="3868764"/>
                </a:lnTo>
                <a:cubicBezTo>
                  <a:pt x="425070" y="3874229"/>
                  <a:pt x="422307" y="3879766"/>
                  <a:pt x="417925" y="3885338"/>
                </a:cubicBezTo>
                <a:cubicBezTo>
                  <a:pt x="398494" y="3910104"/>
                  <a:pt x="388302" y="3935727"/>
                  <a:pt x="386040" y="3962159"/>
                </a:cubicBezTo>
                <a:lnTo>
                  <a:pt x="386040" y="3962160"/>
                </a:lnTo>
                <a:lnTo>
                  <a:pt x="386040" y="3962160"/>
                </a:lnTo>
                <a:cubicBezTo>
                  <a:pt x="383778" y="3988593"/>
                  <a:pt x="389446" y="4015835"/>
                  <a:pt x="401733" y="4043840"/>
                </a:cubicBezTo>
                <a:lnTo>
                  <a:pt x="416855" y="4103826"/>
                </a:lnTo>
                <a:lnTo>
                  <a:pt x="414887" y="4134256"/>
                </a:lnTo>
                <a:cubicBezTo>
                  <a:pt x="413045" y="4144498"/>
                  <a:pt x="409973" y="4154857"/>
                  <a:pt x="405543" y="4165383"/>
                </a:cubicBezTo>
                <a:cubicBezTo>
                  <a:pt x="402114" y="4173480"/>
                  <a:pt x="401543" y="4182767"/>
                  <a:pt x="401638" y="4192387"/>
                </a:cubicBezTo>
                <a:lnTo>
                  <a:pt x="401638" y="4192388"/>
                </a:lnTo>
                <a:lnTo>
                  <a:pt x="401638" y="4192388"/>
                </a:lnTo>
                <a:lnTo>
                  <a:pt x="401733" y="4221391"/>
                </a:lnTo>
                <a:lnTo>
                  <a:pt x="396017" y="4253014"/>
                </a:lnTo>
                <a:cubicBezTo>
                  <a:pt x="383824" y="4277401"/>
                  <a:pt x="368204" y="4300070"/>
                  <a:pt x="356201" y="4324645"/>
                </a:cubicBezTo>
                <a:cubicBezTo>
                  <a:pt x="350487" y="4336457"/>
                  <a:pt x="347439" y="4350554"/>
                  <a:pt x="347247" y="4363890"/>
                </a:cubicBezTo>
                <a:lnTo>
                  <a:pt x="347247" y="4363891"/>
                </a:lnTo>
                <a:lnTo>
                  <a:pt x="347247" y="4363891"/>
                </a:lnTo>
                <a:cubicBezTo>
                  <a:pt x="346295" y="4403326"/>
                  <a:pt x="346295" y="4442762"/>
                  <a:pt x="348009" y="4482005"/>
                </a:cubicBezTo>
                <a:cubicBezTo>
                  <a:pt x="350677" y="4546777"/>
                  <a:pt x="351249" y="4612501"/>
                  <a:pt x="408019" y="4659175"/>
                </a:cubicBezTo>
                <a:cubicBezTo>
                  <a:pt x="412591" y="4662987"/>
                  <a:pt x="415259" y="4671177"/>
                  <a:pt x="416021" y="4677656"/>
                </a:cubicBezTo>
                <a:cubicBezTo>
                  <a:pt x="419640" y="4707565"/>
                  <a:pt x="420022" y="4738236"/>
                  <a:pt x="425928" y="4767765"/>
                </a:cubicBezTo>
                <a:lnTo>
                  <a:pt x="427237" y="4800483"/>
                </a:lnTo>
                <a:lnTo>
                  <a:pt x="412401" y="4828916"/>
                </a:lnTo>
                <a:cubicBezTo>
                  <a:pt x="395828" y="4846490"/>
                  <a:pt x="384397" y="4866958"/>
                  <a:pt x="382691" y="4889275"/>
                </a:cubicBezTo>
                <a:lnTo>
                  <a:pt x="382691" y="4889275"/>
                </a:lnTo>
                <a:lnTo>
                  <a:pt x="382691" y="4889276"/>
                </a:lnTo>
                <a:cubicBezTo>
                  <a:pt x="382122" y="4896714"/>
                  <a:pt x="382634" y="4904358"/>
                  <a:pt x="384396" y="4912169"/>
                </a:cubicBezTo>
                <a:lnTo>
                  <a:pt x="385799" y="4933805"/>
                </a:lnTo>
                <a:lnTo>
                  <a:pt x="381039" y="4952673"/>
                </a:lnTo>
                <a:cubicBezTo>
                  <a:pt x="376253" y="4964604"/>
                  <a:pt x="368680" y="4975511"/>
                  <a:pt x="360964" y="4987037"/>
                </a:cubicBezTo>
                <a:cubicBezTo>
                  <a:pt x="349725" y="5003801"/>
                  <a:pt x="335627" y="5022852"/>
                  <a:pt x="334485" y="5041521"/>
                </a:cubicBezTo>
                <a:cubicBezTo>
                  <a:pt x="332628" y="5073241"/>
                  <a:pt x="310088" y="5101639"/>
                  <a:pt x="308337" y="5133224"/>
                </a:cubicBezTo>
                <a:lnTo>
                  <a:pt x="308337" y="5133225"/>
                </a:lnTo>
                <a:lnTo>
                  <a:pt x="308337" y="5133225"/>
                </a:lnTo>
                <a:lnTo>
                  <a:pt x="315052" y="5166114"/>
                </a:lnTo>
                <a:lnTo>
                  <a:pt x="314362" y="5172090"/>
                </a:lnTo>
                <a:cubicBezTo>
                  <a:pt x="313481" y="5174400"/>
                  <a:pt x="312290" y="5176876"/>
                  <a:pt x="311814" y="5179067"/>
                </a:cubicBezTo>
                <a:lnTo>
                  <a:pt x="311814" y="5179068"/>
                </a:lnTo>
                <a:lnTo>
                  <a:pt x="311814" y="5179068"/>
                </a:lnTo>
                <a:cubicBezTo>
                  <a:pt x="304574" y="5214122"/>
                  <a:pt x="311624" y="5247079"/>
                  <a:pt x="335437" y="5272797"/>
                </a:cubicBezTo>
                <a:cubicBezTo>
                  <a:pt x="350964" y="5289657"/>
                  <a:pt x="359489" y="5307422"/>
                  <a:pt x="362870" y="5326163"/>
                </a:cubicBezTo>
                <a:lnTo>
                  <a:pt x="364317" y="5355014"/>
                </a:lnTo>
                <a:lnTo>
                  <a:pt x="359440" y="5385384"/>
                </a:lnTo>
                <a:cubicBezTo>
                  <a:pt x="356201" y="5398721"/>
                  <a:pt x="353915" y="5412057"/>
                  <a:pt x="351249" y="5425582"/>
                </a:cubicBezTo>
                <a:cubicBezTo>
                  <a:pt x="347439" y="5443870"/>
                  <a:pt x="343437" y="5462351"/>
                  <a:pt x="339627" y="5480637"/>
                </a:cubicBezTo>
                <a:cubicBezTo>
                  <a:pt x="337722" y="5489497"/>
                  <a:pt x="335151" y="5498832"/>
                  <a:pt x="335103" y="5507667"/>
                </a:cubicBezTo>
                <a:lnTo>
                  <a:pt x="335103" y="5507668"/>
                </a:lnTo>
                <a:lnTo>
                  <a:pt x="335103" y="5507668"/>
                </a:lnTo>
                <a:cubicBezTo>
                  <a:pt x="335056" y="5516503"/>
                  <a:pt x="337532" y="5524837"/>
                  <a:pt x="345723" y="5531694"/>
                </a:cubicBezTo>
                <a:lnTo>
                  <a:pt x="355869" y="5547578"/>
                </a:lnTo>
                <a:lnTo>
                  <a:pt x="346295" y="5562746"/>
                </a:lnTo>
                <a:cubicBezTo>
                  <a:pt x="303622" y="5600467"/>
                  <a:pt x="276951" y="5646189"/>
                  <a:pt x="275047" y="5704483"/>
                </a:cubicBezTo>
                <a:cubicBezTo>
                  <a:pt x="274665" y="5716485"/>
                  <a:pt x="271999" y="5728678"/>
                  <a:pt x="269141" y="5740488"/>
                </a:cubicBezTo>
                <a:cubicBezTo>
                  <a:pt x="267426" y="5747728"/>
                  <a:pt x="265520" y="5756493"/>
                  <a:pt x="260376" y="5760873"/>
                </a:cubicBezTo>
                <a:cubicBezTo>
                  <a:pt x="221133" y="5794974"/>
                  <a:pt x="193890" y="5837457"/>
                  <a:pt x="171981" y="5883751"/>
                </a:cubicBezTo>
                <a:cubicBezTo>
                  <a:pt x="164171" y="5900323"/>
                  <a:pt x="156361" y="5918042"/>
                  <a:pt x="154075" y="5935949"/>
                </a:cubicBezTo>
                <a:lnTo>
                  <a:pt x="154075" y="5935950"/>
                </a:lnTo>
                <a:lnTo>
                  <a:pt x="154075" y="5935950"/>
                </a:lnTo>
                <a:cubicBezTo>
                  <a:pt x="151789" y="5954618"/>
                  <a:pt x="155599" y="5974241"/>
                  <a:pt x="157695" y="5993292"/>
                </a:cubicBezTo>
                <a:cubicBezTo>
                  <a:pt x="158837" y="6004532"/>
                  <a:pt x="158647" y="6017486"/>
                  <a:pt x="164171" y="6026441"/>
                </a:cubicBezTo>
                <a:cubicBezTo>
                  <a:pt x="181508" y="6054826"/>
                  <a:pt x="200176" y="6082259"/>
                  <a:pt x="220371" y="6108739"/>
                </a:cubicBezTo>
                <a:lnTo>
                  <a:pt x="234064" y="6133315"/>
                </a:lnTo>
                <a:lnTo>
                  <a:pt x="230364" y="6143190"/>
                </a:lnTo>
                <a:cubicBezTo>
                  <a:pt x="227813" y="6146732"/>
                  <a:pt x="223895" y="6150697"/>
                  <a:pt x="218465" y="6155602"/>
                </a:cubicBezTo>
                <a:cubicBezTo>
                  <a:pt x="196176" y="6175797"/>
                  <a:pt x="184556" y="6200944"/>
                  <a:pt x="179794" y="6228756"/>
                </a:cubicBezTo>
                <a:cubicBezTo>
                  <a:pt x="172363" y="6272764"/>
                  <a:pt x="166077" y="6317151"/>
                  <a:pt x="162457" y="6361539"/>
                </a:cubicBezTo>
                <a:lnTo>
                  <a:pt x="162457" y="6361540"/>
                </a:lnTo>
                <a:lnTo>
                  <a:pt x="162457" y="6361540"/>
                </a:lnTo>
                <a:lnTo>
                  <a:pt x="162684" y="6365557"/>
                </a:lnTo>
                <a:lnTo>
                  <a:pt x="163946" y="6387910"/>
                </a:lnTo>
                <a:lnTo>
                  <a:pt x="166047" y="6392243"/>
                </a:lnTo>
                <a:lnTo>
                  <a:pt x="173364" y="6407333"/>
                </a:lnTo>
                <a:lnTo>
                  <a:pt x="173364" y="6407332"/>
                </a:lnTo>
                <a:lnTo>
                  <a:pt x="166047" y="6392243"/>
                </a:lnTo>
                <a:lnTo>
                  <a:pt x="163946" y="6387910"/>
                </a:lnTo>
                <a:lnTo>
                  <a:pt x="162684" y="6365557"/>
                </a:lnTo>
                <a:lnTo>
                  <a:pt x="162457" y="6361540"/>
                </a:lnTo>
                <a:lnTo>
                  <a:pt x="179794" y="6228757"/>
                </a:lnTo>
                <a:cubicBezTo>
                  <a:pt x="184556" y="6200945"/>
                  <a:pt x="196176" y="6175798"/>
                  <a:pt x="218465" y="6155603"/>
                </a:cubicBezTo>
                <a:cubicBezTo>
                  <a:pt x="229325" y="6145793"/>
                  <a:pt x="234135" y="6139745"/>
                  <a:pt x="234064" y="6133315"/>
                </a:cubicBezTo>
                <a:lnTo>
                  <a:pt x="234064" y="6133315"/>
                </a:lnTo>
                <a:lnTo>
                  <a:pt x="234064" y="6133314"/>
                </a:lnTo>
                <a:cubicBezTo>
                  <a:pt x="233993" y="6126884"/>
                  <a:pt x="229039" y="6120074"/>
                  <a:pt x="220371" y="6108738"/>
                </a:cubicBezTo>
                <a:cubicBezTo>
                  <a:pt x="200176" y="6082258"/>
                  <a:pt x="181508" y="6054825"/>
                  <a:pt x="164171" y="6026440"/>
                </a:cubicBezTo>
                <a:cubicBezTo>
                  <a:pt x="158647" y="6017485"/>
                  <a:pt x="158837" y="6004531"/>
                  <a:pt x="157695" y="5993291"/>
                </a:cubicBezTo>
                <a:cubicBezTo>
                  <a:pt x="156647" y="5983766"/>
                  <a:pt x="155171" y="5974097"/>
                  <a:pt x="154242" y="5964477"/>
                </a:cubicBezTo>
                <a:lnTo>
                  <a:pt x="154075" y="5935950"/>
                </a:lnTo>
                <a:lnTo>
                  <a:pt x="160957" y="5909351"/>
                </a:lnTo>
                <a:cubicBezTo>
                  <a:pt x="164171" y="5900611"/>
                  <a:pt x="168076" y="5892038"/>
                  <a:pt x="171981" y="5883752"/>
                </a:cubicBezTo>
                <a:cubicBezTo>
                  <a:pt x="193890" y="5837458"/>
                  <a:pt x="221133" y="5794975"/>
                  <a:pt x="260376" y="5760874"/>
                </a:cubicBezTo>
                <a:cubicBezTo>
                  <a:pt x="265520" y="5756494"/>
                  <a:pt x="267426" y="5747729"/>
                  <a:pt x="269141" y="5740489"/>
                </a:cubicBezTo>
                <a:cubicBezTo>
                  <a:pt x="271999" y="5728679"/>
                  <a:pt x="274665" y="5716486"/>
                  <a:pt x="275047" y="5704484"/>
                </a:cubicBezTo>
                <a:cubicBezTo>
                  <a:pt x="276951" y="5646190"/>
                  <a:pt x="303622" y="5600468"/>
                  <a:pt x="346295" y="5562747"/>
                </a:cubicBezTo>
                <a:cubicBezTo>
                  <a:pt x="352392" y="5557318"/>
                  <a:pt x="355774" y="5552508"/>
                  <a:pt x="355869" y="5547579"/>
                </a:cubicBezTo>
                <a:lnTo>
                  <a:pt x="355869" y="5547578"/>
                </a:lnTo>
                <a:lnTo>
                  <a:pt x="355869" y="5547578"/>
                </a:lnTo>
                <a:cubicBezTo>
                  <a:pt x="355964" y="5542649"/>
                  <a:pt x="352773" y="5537600"/>
                  <a:pt x="345723" y="5531693"/>
                </a:cubicBezTo>
                <a:cubicBezTo>
                  <a:pt x="341628" y="5528265"/>
                  <a:pt x="338961" y="5524467"/>
                  <a:pt x="337324" y="5520422"/>
                </a:cubicBezTo>
                <a:lnTo>
                  <a:pt x="335103" y="5507668"/>
                </a:lnTo>
                <a:lnTo>
                  <a:pt x="339627" y="5480638"/>
                </a:lnTo>
                <a:cubicBezTo>
                  <a:pt x="343437" y="5462352"/>
                  <a:pt x="347439" y="5443871"/>
                  <a:pt x="351249" y="5425583"/>
                </a:cubicBezTo>
                <a:cubicBezTo>
                  <a:pt x="353915" y="5412058"/>
                  <a:pt x="356201" y="5398722"/>
                  <a:pt x="359440" y="5385385"/>
                </a:cubicBezTo>
                <a:cubicBezTo>
                  <a:pt x="361965" y="5375003"/>
                  <a:pt x="363668" y="5364883"/>
                  <a:pt x="364317" y="5355015"/>
                </a:cubicBezTo>
                <a:lnTo>
                  <a:pt x="364317" y="5355014"/>
                </a:lnTo>
                <a:lnTo>
                  <a:pt x="364317" y="5355014"/>
                </a:lnTo>
                <a:cubicBezTo>
                  <a:pt x="366264" y="5325412"/>
                  <a:pt x="358727" y="5298086"/>
                  <a:pt x="335437" y="5272796"/>
                </a:cubicBezTo>
                <a:cubicBezTo>
                  <a:pt x="323531" y="5259937"/>
                  <a:pt x="315815" y="5245269"/>
                  <a:pt x="311981" y="5229433"/>
                </a:cubicBezTo>
                <a:lnTo>
                  <a:pt x="311814" y="5179068"/>
                </a:lnTo>
                <a:lnTo>
                  <a:pt x="314362" y="5172091"/>
                </a:lnTo>
                <a:cubicBezTo>
                  <a:pt x="315243" y="5169781"/>
                  <a:pt x="315814" y="5167638"/>
                  <a:pt x="315052" y="5166114"/>
                </a:cubicBezTo>
                <a:lnTo>
                  <a:pt x="315052" y="5166114"/>
                </a:lnTo>
                <a:lnTo>
                  <a:pt x="315052" y="5166113"/>
                </a:lnTo>
                <a:lnTo>
                  <a:pt x="308337" y="5133225"/>
                </a:lnTo>
                <a:lnTo>
                  <a:pt x="315482" y="5102461"/>
                </a:lnTo>
                <a:cubicBezTo>
                  <a:pt x="322817" y="5082339"/>
                  <a:pt x="333247" y="5062669"/>
                  <a:pt x="334485" y="5041522"/>
                </a:cubicBezTo>
                <a:cubicBezTo>
                  <a:pt x="335627" y="5022853"/>
                  <a:pt x="349725" y="5003802"/>
                  <a:pt x="360964" y="4987038"/>
                </a:cubicBezTo>
                <a:cubicBezTo>
                  <a:pt x="372538" y="4969748"/>
                  <a:pt x="383790" y="4953853"/>
                  <a:pt x="385799" y="4933805"/>
                </a:cubicBezTo>
                <a:lnTo>
                  <a:pt x="385799" y="4933805"/>
                </a:lnTo>
                <a:lnTo>
                  <a:pt x="385799" y="4933805"/>
                </a:lnTo>
                <a:cubicBezTo>
                  <a:pt x="386468" y="4927122"/>
                  <a:pt x="386111" y="4919979"/>
                  <a:pt x="384396" y="4912168"/>
                </a:cubicBezTo>
                <a:lnTo>
                  <a:pt x="382691" y="4889275"/>
                </a:lnTo>
                <a:lnTo>
                  <a:pt x="387469" y="4867614"/>
                </a:lnTo>
                <a:cubicBezTo>
                  <a:pt x="392589" y="4853636"/>
                  <a:pt x="401352" y="4840633"/>
                  <a:pt x="412401" y="4828917"/>
                </a:cubicBezTo>
                <a:cubicBezTo>
                  <a:pt x="420784" y="4819964"/>
                  <a:pt x="425356" y="4810581"/>
                  <a:pt x="427237" y="4800484"/>
                </a:cubicBezTo>
                <a:lnTo>
                  <a:pt x="427237" y="4800483"/>
                </a:lnTo>
                <a:lnTo>
                  <a:pt x="427237" y="4800483"/>
                </a:lnTo>
                <a:cubicBezTo>
                  <a:pt x="429119" y="4790386"/>
                  <a:pt x="428309" y="4779575"/>
                  <a:pt x="425928" y="4767764"/>
                </a:cubicBezTo>
                <a:cubicBezTo>
                  <a:pt x="420022" y="4738235"/>
                  <a:pt x="419640" y="4707564"/>
                  <a:pt x="416021" y="4677655"/>
                </a:cubicBezTo>
                <a:cubicBezTo>
                  <a:pt x="415259" y="4671176"/>
                  <a:pt x="412591" y="4662986"/>
                  <a:pt x="408019" y="4659174"/>
                </a:cubicBezTo>
                <a:cubicBezTo>
                  <a:pt x="351249" y="4612500"/>
                  <a:pt x="350677" y="4546776"/>
                  <a:pt x="348009" y="4482004"/>
                </a:cubicBezTo>
                <a:lnTo>
                  <a:pt x="347247" y="4363891"/>
                </a:lnTo>
                <a:lnTo>
                  <a:pt x="356201" y="4324646"/>
                </a:lnTo>
                <a:cubicBezTo>
                  <a:pt x="368204" y="4300071"/>
                  <a:pt x="383824" y="4277402"/>
                  <a:pt x="396017" y="4253015"/>
                </a:cubicBezTo>
                <a:cubicBezTo>
                  <a:pt x="400781" y="4243873"/>
                  <a:pt x="400971" y="4232061"/>
                  <a:pt x="401733" y="4221392"/>
                </a:cubicBezTo>
                <a:lnTo>
                  <a:pt x="401733" y="4221391"/>
                </a:lnTo>
                <a:lnTo>
                  <a:pt x="401733" y="4221391"/>
                </a:lnTo>
                <a:lnTo>
                  <a:pt x="401638" y="4192388"/>
                </a:lnTo>
                <a:lnTo>
                  <a:pt x="405543" y="4165384"/>
                </a:lnTo>
                <a:cubicBezTo>
                  <a:pt x="414402" y="4144333"/>
                  <a:pt x="417831" y="4123948"/>
                  <a:pt x="416855" y="4103826"/>
                </a:cubicBezTo>
                <a:lnTo>
                  <a:pt x="416855" y="4103826"/>
                </a:lnTo>
                <a:lnTo>
                  <a:pt x="416855" y="4103825"/>
                </a:lnTo>
                <a:cubicBezTo>
                  <a:pt x="415879" y="4083702"/>
                  <a:pt x="410497" y="4063842"/>
                  <a:pt x="401733" y="4043839"/>
                </a:cubicBezTo>
                <a:cubicBezTo>
                  <a:pt x="395590" y="4029837"/>
                  <a:pt x="391101" y="4016025"/>
                  <a:pt x="388431" y="4002410"/>
                </a:cubicBezTo>
                <a:lnTo>
                  <a:pt x="386040" y="3962160"/>
                </a:lnTo>
                <a:lnTo>
                  <a:pt x="395544" y="3923125"/>
                </a:lnTo>
                <a:cubicBezTo>
                  <a:pt x="400804" y="3910319"/>
                  <a:pt x="408210" y="3897722"/>
                  <a:pt x="417925" y="3885339"/>
                </a:cubicBezTo>
                <a:cubicBezTo>
                  <a:pt x="426689" y="3874195"/>
                  <a:pt x="428975" y="3863193"/>
                  <a:pt x="427308" y="3852620"/>
                </a:cubicBezTo>
                <a:lnTo>
                  <a:pt x="427308" y="3852620"/>
                </a:lnTo>
                <a:lnTo>
                  <a:pt x="427308" y="3852619"/>
                </a:lnTo>
                <a:cubicBezTo>
                  <a:pt x="425642" y="3842046"/>
                  <a:pt x="420022" y="3831902"/>
                  <a:pt x="412973" y="3822472"/>
                </a:cubicBezTo>
                <a:lnTo>
                  <a:pt x="398042" y="3789776"/>
                </a:lnTo>
                <a:lnTo>
                  <a:pt x="404399" y="3754653"/>
                </a:lnTo>
                <a:cubicBezTo>
                  <a:pt x="407067" y="3749126"/>
                  <a:pt x="405733" y="3741316"/>
                  <a:pt x="404781" y="3734838"/>
                </a:cubicBezTo>
                <a:lnTo>
                  <a:pt x="404781" y="3734838"/>
                </a:lnTo>
                <a:lnTo>
                  <a:pt x="404781" y="3734837"/>
                </a:lnTo>
                <a:lnTo>
                  <a:pt x="400733" y="3680164"/>
                </a:lnTo>
                <a:lnTo>
                  <a:pt x="407246" y="3654416"/>
                </a:lnTo>
                <a:cubicBezTo>
                  <a:pt x="411056" y="3646123"/>
                  <a:pt x="416735" y="3638158"/>
                  <a:pt x="424974" y="3630633"/>
                </a:cubicBezTo>
                <a:cubicBezTo>
                  <a:pt x="431452" y="3624726"/>
                  <a:pt x="434118" y="3614820"/>
                  <a:pt x="438500" y="3606818"/>
                </a:cubicBezTo>
                <a:cubicBezTo>
                  <a:pt x="447455" y="3590054"/>
                  <a:pt x="451503" y="3582005"/>
                  <a:pt x="450598" y="3574409"/>
                </a:cubicBezTo>
                <a:lnTo>
                  <a:pt x="450598" y="3574408"/>
                </a:lnTo>
                <a:lnTo>
                  <a:pt x="450598" y="3574408"/>
                </a:lnTo>
                <a:cubicBezTo>
                  <a:pt x="449693" y="3566811"/>
                  <a:pt x="443835" y="3559668"/>
                  <a:pt x="432976" y="3544713"/>
                </a:cubicBezTo>
                <a:cubicBezTo>
                  <a:pt x="421546" y="3529090"/>
                  <a:pt x="409925" y="3507563"/>
                  <a:pt x="410877" y="3489467"/>
                </a:cubicBezTo>
                <a:cubicBezTo>
                  <a:pt x="416591" y="3380305"/>
                  <a:pt x="389159" y="3276480"/>
                  <a:pt x="363250" y="3172654"/>
                </a:cubicBezTo>
                <a:lnTo>
                  <a:pt x="350796" y="3077402"/>
                </a:lnTo>
                <a:lnTo>
                  <a:pt x="362488" y="2982149"/>
                </a:lnTo>
                <a:cubicBezTo>
                  <a:pt x="365441" y="2970576"/>
                  <a:pt x="366442" y="2959157"/>
                  <a:pt x="366072" y="2947863"/>
                </a:cubicBezTo>
                <a:lnTo>
                  <a:pt x="366072" y="2947863"/>
                </a:lnTo>
                <a:lnTo>
                  <a:pt x="366072" y="2947862"/>
                </a:lnTo>
                <a:cubicBezTo>
                  <a:pt x="364965" y="2913982"/>
                  <a:pt x="351534" y="2881226"/>
                  <a:pt x="341533" y="2848793"/>
                </a:cubicBezTo>
                <a:close/>
                <a:moveTo>
                  <a:pt x="817328" y="1508458"/>
                </a:moveTo>
                <a:lnTo>
                  <a:pt x="845421" y="1596213"/>
                </a:lnTo>
                <a:cubicBezTo>
                  <a:pt x="847898" y="1604978"/>
                  <a:pt x="846373" y="1615836"/>
                  <a:pt x="843517" y="1624980"/>
                </a:cubicBezTo>
                <a:cubicBezTo>
                  <a:pt x="833801" y="1656223"/>
                  <a:pt x="809415" y="1676036"/>
                  <a:pt x="786935" y="1697753"/>
                </a:cubicBezTo>
                <a:cubicBezTo>
                  <a:pt x="777029" y="1707279"/>
                  <a:pt x="769981" y="1720423"/>
                  <a:pt x="764267" y="1733188"/>
                </a:cubicBezTo>
                <a:cubicBezTo>
                  <a:pt x="749595" y="1766335"/>
                  <a:pt x="736452" y="1800246"/>
                  <a:pt x="722546" y="1833775"/>
                </a:cubicBezTo>
                <a:cubicBezTo>
                  <a:pt x="721212" y="1837013"/>
                  <a:pt x="717783" y="1839679"/>
                  <a:pt x="714925" y="1842158"/>
                </a:cubicBezTo>
                <a:cubicBezTo>
                  <a:pt x="684824" y="1866922"/>
                  <a:pt x="654535" y="1891497"/>
                  <a:pt x="624434" y="1916454"/>
                </a:cubicBezTo>
                <a:cubicBezTo>
                  <a:pt x="618720" y="1921216"/>
                  <a:pt x="614528" y="1928076"/>
                  <a:pt x="609004" y="1933219"/>
                </a:cubicBezTo>
                <a:cubicBezTo>
                  <a:pt x="601384" y="1940459"/>
                  <a:pt x="594143" y="1949603"/>
                  <a:pt x="584999" y="1953413"/>
                </a:cubicBezTo>
                <a:cubicBezTo>
                  <a:pt x="556234" y="1965224"/>
                  <a:pt x="543850" y="1987894"/>
                  <a:pt x="538516" y="2016469"/>
                </a:cubicBezTo>
                <a:cubicBezTo>
                  <a:pt x="533563" y="2042570"/>
                  <a:pt x="529371" y="2068669"/>
                  <a:pt x="523657" y="2094578"/>
                </a:cubicBezTo>
                <a:cubicBezTo>
                  <a:pt x="516799" y="2126201"/>
                  <a:pt x="509369" y="2157636"/>
                  <a:pt x="500986" y="2188879"/>
                </a:cubicBezTo>
                <a:cubicBezTo>
                  <a:pt x="497366" y="2202404"/>
                  <a:pt x="493176" y="2216692"/>
                  <a:pt x="485746" y="2228314"/>
                </a:cubicBezTo>
                <a:cubicBezTo>
                  <a:pt x="465171" y="2260890"/>
                  <a:pt x="451265" y="2295753"/>
                  <a:pt x="456789" y="2334044"/>
                </a:cubicBezTo>
                <a:cubicBezTo>
                  <a:pt x="461171" y="2364715"/>
                  <a:pt x="449931" y="2390434"/>
                  <a:pt x="432404" y="2409485"/>
                </a:cubicBezTo>
                <a:cubicBezTo>
                  <a:pt x="416497" y="2426822"/>
                  <a:pt x="410353" y="2444777"/>
                  <a:pt x="409472" y="2463017"/>
                </a:cubicBezTo>
                <a:lnTo>
                  <a:pt x="409472" y="2463018"/>
                </a:lnTo>
                <a:lnTo>
                  <a:pt x="409472" y="2463018"/>
                </a:lnTo>
                <a:cubicBezTo>
                  <a:pt x="408591" y="2481259"/>
                  <a:pt x="412972" y="2499786"/>
                  <a:pt x="418115" y="2518265"/>
                </a:cubicBezTo>
                <a:lnTo>
                  <a:pt x="421759" y="2545007"/>
                </a:lnTo>
                <a:lnTo>
                  <a:pt x="417545" y="2571034"/>
                </a:lnTo>
                <a:cubicBezTo>
                  <a:pt x="405543" y="2612945"/>
                  <a:pt x="372966" y="2640950"/>
                  <a:pt x="344391" y="2668001"/>
                </a:cubicBezTo>
                <a:cubicBezTo>
                  <a:pt x="320006" y="2691054"/>
                  <a:pt x="306290" y="2716963"/>
                  <a:pt x="296001" y="2745348"/>
                </a:cubicBezTo>
                <a:lnTo>
                  <a:pt x="296001" y="2745352"/>
                </a:lnTo>
                <a:lnTo>
                  <a:pt x="289670" y="2770758"/>
                </a:lnTo>
                <a:lnTo>
                  <a:pt x="290080" y="2778006"/>
                </a:lnTo>
                <a:lnTo>
                  <a:pt x="289301" y="2782305"/>
                </a:lnTo>
                <a:lnTo>
                  <a:pt x="290501" y="2785440"/>
                </a:lnTo>
                <a:lnTo>
                  <a:pt x="290929" y="2793023"/>
                </a:lnTo>
                <a:lnTo>
                  <a:pt x="300579" y="2811780"/>
                </a:lnTo>
                <a:lnTo>
                  <a:pt x="300582" y="2811787"/>
                </a:lnTo>
                <a:lnTo>
                  <a:pt x="300583" y="2811787"/>
                </a:lnTo>
                <a:lnTo>
                  <a:pt x="300579" y="2811780"/>
                </a:lnTo>
                <a:lnTo>
                  <a:pt x="290501" y="2785440"/>
                </a:lnTo>
                <a:lnTo>
                  <a:pt x="290080" y="2778006"/>
                </a:lnTo>
                <a:lnTo>
                  <a:pt x="296001" y="2745352"/>
                </a:lnTo>
                <a:lnTo>
                  <a:pt x="296001" y="2745349"/>
                </a:lnTo>
                <a:cubicBezTo>
                  <a:pt x="306290" y="2716964"/>
                  <a:pt x="320006" y="2691055"/>
                  <a:pt x="344391" y="2668002"/>
                </a:cubicBezTo>
                <a:cubicBezTo>
                  <a:pt x="372966" y="2640951"/>
                  <a:pt x="405543" y="2612946"/>
                  <a:pt x="417545" y="2571035"/>
                </a:cubicBezTo>
                <a:cubicBezTo>
                  <a:pt x="420117" y="2561986"/>
                  <a:pt x="421593" y="2553556"/>
                  <a:pt x="421760" y="2545007"/>
                </a:cubicBezTo>
                <a:lnTo>
                  <a:pt x="421759" y="2545007"/>
                </a:lnTo>
                <a:lnTo>
                  <a:pt x="421760" y="2545006"/>
                </a:lnTo>
                <a:cubicBezTo>
                  <a:pt x="421926" y="2536457"/>
                  <a:pt x="420783" y="2527790"/>
                  <a:pt x="418115" y="2518264"/>
                </a:cubicBezTo>
                <a:cubicBezTo>
                  <a:pt x="415544" y="2509025"/>
                  <a:pt x="413163" y="2499773"/>
                  <a:pt x="411535" y="2490551"/>
                </a:cubicBezTo>
                <a:lnTo>
                  <a:pt x="409472" y="2463018"/>
                </a:lnTo>
                <a:lnTo>
                  <a:pt x="415303" y="2435913"/>
                </a:lnTo>
                <a:cubicBezTo>
                  <a:pt x="418938" y="2426977"/>
                  <a:pt x="424451" y="2418154"/>
                  <a:pt x="432404" y="2409486"/>
                </a:cubicBezTo>
                <a:cubicBezTo>
                  <a:pt x="449931" y="2390435"/>
                  <a:pt x="461171" y="2364716"/>
                  <a:pt x="456789" y="2334045"/>
                </a:cubicBezTo>
                <a:cubicBezTo>
                  <a:pt x="451265" y="2295754"/>
                  <a:pt x="465171" y="2260891"/>
                  <a:pt x="485746" y="2228315"/>
                </a:cubicBezTo>
                <a:cubicBezTo>
                  <a:pt x="493176" y="2216693"/>
                  <a:pt x="497366" y="2202405"/>
                  <a:pt x="500986" y="2188880"/>
                </a:cubicBezTo>
                <a:cubicBezTo>
                  <a:pt x="509369" y="2157637"/>
                  <a:pt x="516799" y="2126202"/>
                  <a:pt x="523657" y="2094579"/>
                </a:cubicBezTo>
                <a:cubicBezTo>
                  <a:pt x="529371" y="2068670"/>
                  <a:pt x="533563" y="2042571"/>
                  <a:pt x="538516" y="2016470"/>
                </a:cubicBezTo>
                <a:cubicBezTo>
                  <a:pt x="543850" y="1987895"/>
                  <a:pt x="556234" y="1965225"/>
                  <a:pt x="584999" y="1953414"/>
                </a:cubicBezTo>
                <a:cubicBezTo>
                  <a:pt x="594143" y="1949604"/>
                  <a:pt x="601384" y="1940460"/>
                  <a:pt x="609004" y="1933220"/>
                </a:cubicBezTo>
                <a:cubicBezTo>
                  <a:pt x="614528" y="1928077"/>
                  <a:pt x="618720" y="1921217"/>
                  <a:pt x="624434" y="1916455"/>
                </a:cubicBezTo>
                <a:cubicBezTo>
                  <a:pt x="654535" y="1891498"/>
                  <a:pt x="684824" y="1866923"/>
                  <a:pt x="714925" y="1842159"/>
                </a:cubicBezTo>
                <a:cubicBezTo>
                  <a:pt x="717783" y="1839680"/>
                  <a:pt x="721212" y="1837014"/>
                  <a:pt x="722546" y="1833776"/>
                </a:cubicBezTo>
                <a:cubicBezTo>
                  <a:pt x="736452" y="1800247"/>
                  <a:pt x="749596" y="1766336"/>
                  <a:pt x="764267" y="1733189"/>
                </a:cubicBezTo>
                <a:cubicBezTo>
                  <a:pt x="769981" y="1720424"/>
                  <a:pt x="777029" y="1707280"/>
                  <a:pt x="786936" y="1697754"/>
                </a:cubicBezTo>
                <a:cubicBezTo>
                  <a:pt x="809416" y="1676037"/>
                  <a:pt x="833801" y="1656224"/>
                  <a:pt x="843517" y="1624981"/>
                </a:cubicBezTo>
                <a:cubicBezTo>
                  <a:pt x="846374" y="1615837"/>
                  <a:pt x="847899" y="1604979"/>
                  <a:pt x="845422" y="1596214"/>
                </a:cubicBezTo>
                <a:close/>
                <a:moveTo>
                  <a:pt x="792926" y="1453958"/>
                </a:moveTo>
                <a:lnTo>
                  <a:pt x="798723" y="1459073"/>
                </a:lnTo>
                <a:lnTo>
                  <a:pt x="807941" y="1481572"/>
                </a:lnTo>
                <a:lnTo>
                  <a:pt x="798724" y="1459074"/>
                </a:lnTo>
                <a:lnTo>
                  <a:pt x="798723" y="1459073"/>
                </a:lnTo>
                <a:lnTo>
                  <a:pt x="798723" y="1459073"/>
                </a:lnTo>
                <a:close/>
                <a:moveTo>
                  <a:pt x="779530" y="1268758"/>
                </a:moveTo>
                <a:lnTo>
                  <a:pt x="774363" y="1286069"/>
                </a:lnTo>
                <a:cubicBezTo>
                  <a:pt x="759789" y="1306930"/>
                  <a:pt x="753550" y="1328552"/>
                  <a:pt x="752025" y="1350627"/>
                </a:cubicBezTo>
                <a:lnTo>
                  <a:pt x="757620" y="1413840"/>
                </a:lnTo>
                <a:lnTo>
                  <a:pt x="752026" y="1350628"/>
                </a:lnTo>
                <a:cubicBezTo>
                  <a:pt x="753550" y="1328553"/>
                  <a:pt x="759790" y="1306930"/>
                  <a:pt x="774363" y="1286070"/>
                </a:cubicBezTo>
                <a:cubicBezTo>
                  <a:pt x="777506" y="1281689"/>
                  <a:pt x="779078" y="1275402"/>
                  <a:pt x="779530" y="1268758"/>
                </a:cubicBezTo>
                <a:close/>
                <a:moveTo>
                  <a:pt x="837801" y="773035"/>
                </a:moveTo>
                <a:lnTo>
                  <a:pt x="829801" y="854379"/>
                </a:lnTo>
                <a:cubicBezTo>
                  <a:pt x="827515" y="878956"/>
                  <a:pt x="826753" y="903722"/>
                  <a:pt x="798747" y="915343"/>
                </a:cubicBezTo>
                <a:cubicBezTo>
                  <a:pt x="794365" y="917059"/>
                  <a:pt x="791127" y="922773"/>
                  <a:pt x="788269" y="927155"/>
                </a:cubicBezTo>
                <a:cubicBezTo>
                  <a:pt x="744261" y="994785"/>
                  <a:pt x="745405" y="1030980"/>
                  <a:pt x="791889" y="1097087"/>
                </a:cubicBezTo>
                <a:cubicBezTo>
                  <a:pt x="796651" y="1103945"/>
                  <a:pt x="800081" y="1118613"/>
                  <a:pt x="796271" y="1123185"/>
                </a:cubicBezTo>
                <a:cubicBezTo>
                  <a:pt x="780459" y="1142617"/>
                  <a:pt x="773411" y="1162954"/>
                  <a:pt x="771553" y="1184029"/>
                </a:cubicBezTo>
                <a:cubicBezTo>
                  <a:pt x="773411" y="1162954"/>
                  <a:pt x="780460" y="1142618"/>
                  <a:pt x="796272" y="1123186"/>
                </a:cubicBezTo>
                <a:cubicBezTo>
                  <a:pt x="800082" y="1118614"/>
                  <a:pt x="796652" y="1103946"/>
                  <a:pt x="791890" y="1097088"/>
                </a:cubicBezTo>
                <a:cubicBezTo>
                  <a:pt x="745406" y="1030981"/>
                  <a:pt x="744262" y="994786"/>
                  <a:pt x="788270" y="927156"/>
                </a:cubicBezTo>
                <a:cubicBezTo>
                  <a:pt x="791128" y="922774"/>
                  <a:pt x="794366" y="917060"/>
                  <a:pt x="798748" y="915344"/>
                </a:cubicBezTo>
                <a:cubicBezTo>
                  <a:pt x="826753" y="903723"/>
                  <a:pt x="827515" y="878957"/>
                  <a:pt x="829801" y="854380"/>
                </a:cubicBezTo>
                <a:cubicBezTo>
                  <a:pt x="832277" y="827330"/>
                  <a:pt x="835515" y="800277"/>
                  <a:pt x="837801" y="773036"/>
                </a:cubicBezTo>
                <a:close/>
                <a:moveTo>
                  <a:pt x="782400" y="517851"/>
                </a:moveTo>
                <a:lnTo>
                  <a:pt x="791317" y="556047"/>
                </a:lnTo>
                <a:cubicBezTo>
                  <a:pt x="793413" y="564048"/>
                  <a:pt x="798937" y="572622"/>
                  <a:pt x="797795" y="580050"/>
                </a:cubicBezTo>
                <a:cubicBezTo>
                  <a:pt x="794461" y="601578"/>
                  <a:pt x="796890" y="622201"/>
                  <a:pt x="801176" y="642537"/>
                </a:cubicBezTo>
                <a:lnTo>
                  <a:pt x="813700" y="694928"/>
                </a:lnTo>
                <a:lnTo>
                  <a:pt x="801177" y="642538"/>
                </a:lnTo>
                <a:cubicBezTo>
                  <a:pt x="796891" y="622201"/>
                  <a:pt x="794462" y="601579"/>
                  <a:pt x="797796" y="580051"/>
                </a:cubicBezTo>
                <a:cubicBezTo>
                  <a:pt x="798938" y="572623"/>
                  <a:pt x="793414" y="564049"/>
                  <a:pt x="791318" y="556048"/>
                </a:cubicBezTo>
                <a:close/>
                <a:moveTo>
                  <a:pt x="769105" y="298169"/>
                </a:moveTo>
                <a:lnTo>
                  <a:pt x="783887" y="313533"/>
                </a:lnTo>
                <a:lnTo>
                  <a:pt x="786245" y="324058"/>
                </a:lnTo>
                <a:cubicBezTo>
                  <a:pt x="786031" y="328964"/>
                  <a:pt x="785126" y="334584"/>
                  <a:pt x="784459" y="338870"/>
                </a:cubicBezTo>
                <a:cubicBezTo>
                  <a:pt x="781601" y="357921"/>
                  <a:pt x="774363" y="376781"/>
                  <a:pt x="774553" y="395640"/>
                </a:cubicBezTo>
                <a:lnTo>
                  <a:pt x="778363" y="367328"/>
                </a:lnTo>
                <a:cubicBezTo>
                  <a:pt x="780506" y="357874"/>
                  <a:pt x="783031" y="348396"/>
                  <a:pt x="784460" y="338871"/>
                </a:cubicBezTo>
                <a:cubicBezTo>
                  <a:pt x="785794" y="330299"/>
                  <a:pt x="788080" y="316390"/>
                  <a:pt x="783888" y="313534"/>
                </a:cubicBezTo>
                <a:lnTo>
                  <a:pt x="783887" y="313533"/>
                </a:lnTo>
                <a:lnTo>
                  <a:pt x="783887" y="313533"/>
                </a:lnTo>
                <a:close/>
                <a:moveTo>
                  <a:pt x="761560" y="281568"/>
                </a:moveTo>
                <a:lnTo>
                  <a:pt x="766454" y="295415"/>
                </a:lnTo>
                <a:lnTo>
                  <a:pt x="766455" y="295415"/>
                </a:lnTo>
                <a:close/>
                <a:moveTo>
                  <a:pt x="774880" y="24486"/>
                </a:moveTo>
                <a:lnTo>
                  <a:pt x="777142" y="74129"/>
                </a:lnTo>
                <a:cubicBezTo>
                  <a:pt x="775758" y="100174"/>
                  <a:pt x="771253" y="125876"/>
                  <a:pt x="767023" y="151569"/>
                </a:cubicBezTo>
                <a:lnTo>
                  <a:pt x="766824" y="153388"/>
                </a:lnTo>
                <a:lnTo>
                  <a:pt x="763010" y="177271"/>
                </a:lnTo>
                <a:lnTo>
                  <a:pt x="758551" y="228944"/>
                </a:lnTo>
                <a:lnTo>
                  <a:pt x="758551" y="228948"/>
                </a:lnTo>
                <a:lnTo>
                  <a:pt x="758551" y="228949"/>
                </a:lnTo>
                <a:lnTo>
                  <a:pt x="758551" y="228944"/>
                </a:lnTo>
                <a:lnTo>
                  <a:pt x="766824" y="153388"/>
                </a:lnTo>
                <a:lnTo>
                  <a:pt x="771220" y="125861"/>
                </a:lnTo>
                <a:cubicBezTo>
                  <a:pt x="773910" y="108703"/>
                  <a:pt x="776220" y="91492"/>
                  <a:pt x="777143" y="74129"/>
                </a:cubicBezTo>
                <a:close/>
                <a:moveTo>
                  <a:pt x="313353" y="0"/>
                </a:moveTo>
                <a:lnTo>
                  <a:pt x="777461" y="0"/>
                </a:lnTo>
                <a:lnTo>
                  <a:pt x="774743" y="21486"/>
                </a:lnTo>
                <a:lnTo>
                  <a:pt x="777461" y="1"/>
                </a:lnTo>
                <a:lnTo>
                  <a:pt x="4543953" y="2"/>
                </a:lnTo>
                <a:lnTo>
                  <a:pt x="4543953" y="6858002"/>
                </a:lnTo>
                <a:lnTo>
                  <a:pt x="284400" y="6858002"/>
                </a:lnTo>
                <a:lnTo>
                  <a:pt x="284400" y="6858001"/>
                </a:lnTo>
                <a:lnTo>
                  <a:pt x="284400" y="6858001"/>
                </a:lnTo>
                <a:lnTo>
                  <a:pt x="278237" y="6812064"/>
                </a:lnTo>
                <a:lnTo>
                  <a:pt x="283011" y="6776800"/>
                </a:lnTo>
                <a:cubicBezTo>
                  <a:pt x="286107" y="6765164"/>
                  <a:pt x="290857" y="6753698"/>
                  <a:pt x="297715" y="6742553"/>
                </a:cubicBezTo>
                <a:cubicBezTo>
                  <a:pt x="306003" y="6729219"/>
                  <a:pt x="311147" y="6716169"/>
                  <a:pt x="311551" y="6702977"/>
                </a:cubicBezTo>
                <a:lnTo>
                  <a:pt x="311551" y="6702976"/>
                </a:lnTo>
                <a:lnTo>
                  <a:pt x="311551" y="6702976"/>
                </a:lnTo>
                <a:cubicBezTo>
                  <a:pt x="311956" y="6689783"/>
                  <a:pt x="307622" y="6676448"/>
                  <a:pt x="296953" y="6662541"/>
                </a:cubicBezTo>
                <a:cubicBezTo>
                  <a:pt x="293286" y="6657825"/>
                  <a:pt x="290989" y="6651967"/>
                  <a:pt x="289870" y="6645552"/>
                </a:cubicBezTo>
                <a:lnTo>
                  <a:pt x="289858" y="6625225"/>
                </a:lnTo>
                <a:lnTo>
                  <a:pt x="306480" y="6588626"/>
                </a:lnTo>
                <a:cubicBezTo>
                  <a:pt x="312576" y="6582147"/>
                  <a:pt x="318672" y="6575479"/>
                  <a:pt x="328959" y="6564621"/>
                </a:cubicBezTo>
                <a:lnTo>
                  <a:pt x="328959" y="6564620"/>
                </a:lnTo>
                <a:lnTo>
                  <a:pt x="306480" y="6588625"/>
                </a:lnTo>
                <a:cubicBezTo>
                  <a:pt x="298003" y="6597578"/>
                  <a:pt x="291954" y="6611342"/>
                  <a:pt x="289858" y="6625224"/>
                </a:cubicBezTo>
                <a:lnTo>
                  <a:pt x="289858" y="6625225"/>
                </a:lnTo>
                <a:lnTo>
                  <a:pt x="289858" y="6625225"/>
                </a:lnTo>
                <a:cubicBezTo>
                  <a:pt x="287762" y="6639108"/>
                  <a:pt x="289619" y="6653111"/>
                  <a:pt x="296953" y="6662542"/>
                </a:cubicBezTo>
                <a:cubicBezTo>
                  <a:pt x="302288" y="6669496"/>
                  <a:pt x="306038" y="6676306"/>
                  <a:pt x="308405" y="6683027"/>
                </a:cubicBezTo>
                <a:lnTo>
                  <a:pt x="311551" y="6702976"/>
                </a:lnTo>
                <a:lnTo>
                  <a:pt x="297715" y="6742552"/>
                </a:lnTo>
                <a:cubicBezTo>
                  <a:pt x="283999" y="6764841"/>
                  <a:pt x="278713" y="6788417"/>
                  <a:pt x="278237" y="6812063"/>
                </a:cubicBezTo>
                <a:lnTo>
                  <a:pt x="278237" y="6812064"/>
                </a:lnTo>
                <a:lnTo>
                  <a:pt x="278237" y="6812064"/>
                </a:lnTo>
                <a:lnTo>
                  <a:pt x="284400" y="6858001"/>
                </a:lnTo>
                <a:lnTo>
                  <a:pt x="112147" y="6858001"/>
                </a:lnTo>
                <a:lnTo>
                  <a:pt x="102447" y="6815516"/>
                </a:lnTo>
                <a:cubicBezTo>
                  <a:pt x="96923" y="6793035"/>
                  <a:pt x="87016" y="6771319"/>
                  <a:pt x="83396" y="6748458"/>
                </a:cubicBezTo>
                <a:cubicBezTo>
                  <a:pt x="74824" y="6694164"/>
                  <a:pt x="68728" y="6639488"/>
                  <a:pt x="61870" y="6584812"/>
                </a:cubicBezTo>
                <a:cubicBezTo>
                  <a:pt x="54821" y="6528424"/>
                  <a:pt x="47391" y="6472225"/>
                  <a:pt x="41105" y="6415833"/>
                </a:cubicBezTo>
                <a:cubicBezTo>
                  <a:pt x="37865" y="6384972"/>
                  <a:pt x="37295" y="6353919"/>
                  <a:pt x="34247" y="6323058"/>
                </a:cubicBezTo>
                <a:cubicBezTo>
                  <a:pt x="31579" y="6296005"/>
                  <a:pt x="26626" y="6269144"/>
                  <a:pt x="23386" y="6242093"/>
                </a:cubicBezTo>
                <a:cubicBezTo>
                  <a:pt x="20720" y="6218660"/>
                  <a:pt x="19196" y="6195037"/>
                  <a:pt x="16528" y="6171605"/>
                </a:cubicBezTo>
                <a:cubicBezTo>
                  <a:pt x="12148" y="6134075"/>
                  <a:pt x="7194" y="6096736"/>
                  <a:pt x="2622" y="6059397"/>
                </a:cubicBezTo>
                <a:lnTo>
                  <a:pt x="0" y="6041769"/>
                </a:lnTo>
                <a:lnTo>
                  <a:pt x="0" y="6000937"/>
                </a:lnTo>
                <a:lnTo>
                  <a:pt x="3670" y="5957595"/>
                </a:lnTo>
                <a:lnTo>
                  <a:pt x="0" y="5912511"/>
                </a:lnTo>
                <a:lnTo>
                  <a:pt x="0" y="5886401"/>
                </a:lnTo>
                <a:lnTo>
                  <a:pt x="1098" y="5864318"/>
                </a:lnTo>
                <a:cubicBezTo>
                  <a:pt x="7576" y="5839361"/>
                  <a:pt x="16720" y="5815169"/>
                  <a:pt x="24720" y="5790592"/>
                </a:cubicBezTo>
                <a:cubicBezTo>
                  <a:pt x="25672" y="5787924"/>
                  <a:pt x="25864" y="5784686"/>
                  <a:pt x="26434" y="5781830"/>
                </a:cubicBezTo>
                <a:cubicBezTo>
                  <a:pt x="29675" y="5765635"/>
                  <a:pt x="32913" y="5749634"/>
                  <a:pt x="35771" y="5733440"/>
                </a:cubicBezTo>
                <a:cubicBezTo>
                  <a:pt x="37295" y="5724678"/>
                  <a:pt x="37485" y="5715723"/>
                  <a:pt x="38819" y="5706959"/>
                </a:cubicBezTo>
                <a:cubicBezTo>
                  <a:pt x="44153" y="5673050"/>
                  <a:pt x="35199" y="5635711"/>
                  <a:pt x="58250" y="5606372"/>
                </a:cubicBezTo>
                <a:cubicBezTo>
                  <a:pt x="73110" y="5587321"/>
                  <a:pt x="69680" y="5568842"/>
                  <a:pt x="67394" y="5548460"/>
                </a:cubicBezTo>
                <a:cubicBezTo>
                  <a:pt x="65680" y="5533027"/>
                  <a:pt x="66252" y="5517215"/>
                  <a:pt x="66060" y="5501594"/>
                </a:cubicBezTo>
                <a:cubicBezTo>
                  <a:pt x="65490" y="5474161"/>
                  <a:pt x="65298" y="5446728"/>
                  <a:pt x="64346" y="5419295"/>
                </a:cubicBezTo>
                <a:cubicBezTo>
                  <a:pt x="63966" y="5410531"/>
                  <a:pt x="59202" y="5401579"/>
                  <a:pt x="59964" y="5393005"/>
                </a:cubicBezTo>
                <a:cubicBezTo>
                  <a:pt x="63584" y="5353379"/>
                  <a:pt x="69300" y="5313754"/>
                  <a:pt x="72538" y="5274129"/>
                </a:cubicBezTo>
                <a:cubicBezTo>
                  <a:pt x="74442" y="5251650"/>
                  <a:pt x="70824" y="5228597"/>
                  <a:pt x="73490" y="5206308"/>
                </a:cubicBezTo>
                <a:cubicBezTo>
                  <a:pt x="76538" y="5180591"/>
                  <a:pt x="84348" y="5155445"/>
                  <a:pt x="89113" y="5129916"/>
                </a:cubicBezTo>
                <a:cubicBezTo>
                  <a:pt x="90445" y="5122867"/>
                  <a:pt x="88731" y="5115057"/>
                  <a:pt x="88351" y="5107627"/>
                </a:cubicBezTo>
                <a:cubicBezTo>
                  <a:pt x="87968" y="5099245"/>
                  <a:pt x="87206" y="5091052"/>
                  <a:pt x="87016" y="5082670"/>
                </a:cubicBezTo>
                <a:cubicBezTo>
                  <a:pt x="86634" y="5057141"/>
                  <a:pt x="87206" y="5031614"/>
                  <a:pt x="85872" y="5006086"/>
                </a:cubicBezTo>
                <a:cubicBezTo>
                  <a:pt x="85110" y="4990465"/>
                  <a:pt x="77300" y="4974082"/>
                  <a:pt x="80158" y="4959602"/>
                </a:cubicBezTo>
                <a:cubicBezTo>
                  <a:pt x="85682" y="4930075"/>
                  <a:pt x="73300" y="4900546"/>
                  <a:pt x="83586" y="4871019"/>
                </a:cubicBezTo>
                <a:cubicBezTo>
                  <a:pt x="86634" y="4861873"/>
                  <a:pt x="79014" y="4849300"/>
                  <a:pt x="78634" y="4838250"/>
                </a:cubicBezTo>
                <a:cubicBezTo>
                  <a:pt x="77682" y="4810627"/>
                  <a:pt x="77872" y="4783004"/>
                  <a:pt x="78062" y="4755381"/>
                </a:cubicBezTo>
                <a:cubicBezTo>
                  <a:pt x="78252" y="4730614"/>
                  <a:pt x="75586" y="4704895"/>
                  <a:pt x="80920" y="4681083"/>
                </a:cubicBezTo>
                <a:cubicBezTo>
                  <a:pt x="86634" y="4656126"/>
                  <a:pt x="85872" y="4633647"/>
                  <a:pt x="79396" y="4609452"/>
                </a:cubicBezTo>
                <a:cubicBezTo>
                  <a:pt x="75014" y="4592878"/>
                  <a:pt x="74442" y="4575351"/>
                  <a:pt x="73110" y="4558207"/>
                </a:cubicBezTo>
                <a:cubicBezTo>
                  <a:pt x="71586" y="4539728"/>
                  <a:pt x="75586" y="4519343"/>
                  <a:pt x="69300" y="4502579"/>
                </a:cubicBezTo>
                <a:cubicBezTo>
                  <a:pt x="50629" y="4452665"/>
                  <a:pt x="46629" y="4401419"/>
                  <a:pt x="46629" y="4349222"/>
                </a:cubicBezTo>
                <a:cubicBezTo>
                  <a:pt x="46629" y="4339695"/>
                  <a:pt x="49295" y="4329979"/>
                  <a:pt x="52153" y="4320837"/>
                </a:cubicBezTo>
                <a:cubicBezTo>
                  <a:pt x="69300" y="4267493"/>
                  <a:pt x="67776" y="4213961"/>
                  <a:pt x="57297" y="4159667"/>
                </a:cubicBezTo>
                <a:cubicBezTo>
                  <a:pt x="55011" y="4148427"/>
                  <a:pt x="54629" y="4135854"/>
                  <a:pt x="56915" y="4124614"/>
                </a:cubicBezTo>
                <a:cubicBezTo>
                  <a:pt x="63584" y="4092989"/>
                  <a:pt x="74634" y="4062318"/>
                  <a:pt x="79396" y="4030503"/>
                </a:cubicBezTo>
                <a:cubicBezTo>
                  <a:pt x="87206" y="3977925"/>
                  <a:pt x="60918" y="3932394"/>
                  <a:pt x="43771" y="3885338"/>
                </a:cubicBezTo>
                <a:cubicBezTo>
                  <a:pt x="31627" y="3851761"/>
                  <a:pt x="8016" y="3821935"/>
                  <a:pt x="426" y="3786777"/>
                </a:cubicBezTo>
                <a:lnTo>
                  <a:pt x="0" y="3773897"/>
                </a:lnTo>
                <a:lnTo>
                  <a:pt x="0" y="3393882"/>
                </a:lnTo>
                <a:lnTo>
                  <a:pt x="11838" y="3359516"/>
                </a:lnTo>
                <a:cubicBezTo>
                  <a:pt x="14434" y="3346205"/>
                  <a:pt x="14910" y="3332774"/>
                  <a:pt x="12910" y="3318771"/>
                </a:cubicBezTo>
                <a:cubicBezTo>
                  <a:pt x="12243" y="3314104"/>
                  <a:pt x="9909" y="3308770"/>
                  <a:pt x="6718" y="3304079"/>
                </a:cubicBezTo>
                <a:lnTo>
                  <a:pt x="0" y="3297657"/>
                </a:lnTo>
                <a:lnTo>
                  <a:pt x="0" y="3207867"/>
                </a:lnTo>
                <a:lnTo>
                  <a:pt x="15553" y="3186771"/>
                </a:lnTo>
                <a:cubicBezTo>
                  <a:pt x="28483" y="3162329"/>
                  <a:pt x="30484" y="3134647"/>
                  <a:pt x="36341" y="3107500"/>
                </a:cubicBezTo>
                <a:cubicBezTo>
                  <a:pt x="41105" y="3085403"/>
                  <a:pt x="41295" y="3064827"/>
                  <a:pt x="38057" y="3042728"/>
                </a:cubicBezTo>
                <a:cubicBezTo>
                  <a:pt x="30817" y="2994722"/>
                  <a:pt x="41105" y="2948047"/>
                  <a:pt x="54249" y="2901943"/>
                </a:cubicBezTo>
                <a:cubicBezTo>
                  <a:pt x="63012" y="2871462"/>
                  <a:pt x="68346" y="2840219"/>
                  <a:pt x="77300" y="2809930"/>
                </a:cubicBezTo>
                <a:cubicBezTo>
                  <a:pt x="84158" y="2787259"/>
                  <a:pt x="92351" y="2764590"/>
                  <a:pt x="103399" y="2743826"/>
                </a:cubicBezTo>
                <a:cubicBezTo>
                  <a:pt x="119594" y="2713723"/>
                  <a:pt x="143978" y="2687436"/>
                  <a:pt x="137500" y="2649143"/>
                </a:cubicBezTo>
                <a:cubicBezTo>
                  <a:pt x="131786" y="2615421"/>
                  <a:pt x="143786" y="2584942"/>
                  <a:pt x="155217" y="2554079"/>
                </a:cubicBezTo>
                <a:cubicBezTo>
                  <a:pt x="163599" y="2531409"/>
                  <a:pt x="172173" y="2508742"/>
                  <a:pt x="177507" y="2485307"/>
                </a:cubicBezTo>
                <a:cubicBezTo>
                  <a:pt x="183794" y="2457492"/>
                  <a:pt x="181126" y="2426059"/>
                  <a:pt x="192748" y="2401292"/>
                </a:cubicBezTo>
                <a:cubicBezTo>
                  <a:pt x="204940" y="2375383"/>
                  <a:pt x="196748" y="2353859"/>
                  <a:pt x="193318" y="2330806"/>
                </a:cubicBezTo>
                <a:cubicBezTo>
                  <a:pt x="187984" y="2294039"/>
                  <a:pt x="178077" y="2257459"/>
                  <a:pt x="190652" y="2220312"/>
                </a:cubicBezTo>
                <a:cubicBezTo>
                  <a:pt x="205892" y="2175163"/>
                  <a:pt x="222275" y="2130393"/>
                  <a:pt x="236753" y="2085054"/>
                </a:cubicBezTo>
                <a:cubicBezTo>
                  <a:pt x="242280" y="2067525"/>
                  <a:pt x="244566" y="2048668"/>
                  <a:pt x="247042" y="2030378"/>
                </a:cubicBezTo>
                <a:cubicBezTo>
                  <a:pt x="249138" y="2013043"/>
                  <a:pt x="243804" y="1992279"/>
                  <a:pt x="251804" y="1978940"/>
                </a:cubicBezTo>
                <a:cubicBezTo>
                  <a:pt x="272379" y="1944649"/>
                  <a:pt x="282475" y="1909408"/>
                  <a:pt x="282475" y="1869780"/>
                </a:cubicBezTo>
                <a:cubicBezTo>
                  <a:pt x="282475" y="1854920"/>
                  <a:pt x="291049" y="1840441"/>
                  <a:pt x="292573" y="1825393"/>
                </a:cubicBezTo>
                <a:cubicBezTo>
                  <a:pt x="294477" y="1804816"/>
                  <a:pt x="299622" y="1781194"/>
                  <a:pt x="292381" y="1763287"/>
                </a:cubicBezTo>
                <a:cubicBezTo>
                  <a:pt x="275237" y="1721185"/>
                  <a:pt x="289525" y="1687086"/>
                  <a:pt x="306480" y="1650317"/>
                </a:cubicBezTo>
                <a:cubicBezTo>
                  <a:pt x="323244" y="1614120"/>
                  <a:pt x="336579" y="1576019"/>
                  <a:pt x="347629" y="1537537"/>
                </a:cubicBezTo>
                <a:cubicBezTo>
                  <a:pt x="351629" y="1523059"/>
                  <a:pt x="344961" y="1505724"/>
                  <a:pt x="343629" y="1489720"/>
                </a:cubicBezTo>
                <a:cubicBezTo>
                  <a:pt x="343247" y="1484004"/>
                  <a:pt x="342675" y="1477717"/>
                  <a:pt x="344581" y="1472575"/>
                </a:cubicBezTo>
                <a:cubicBezTo>
                  <a:pt x="362870" y="1422854"/>
                  <a:pt x="376776" y="1372368"/>
                  <a:pt x="367252" y="1318456"/>
                </a:cubicBezTo>
                <a:cubicBezTo>
                  <a:pt x="366298" y="1313504"/>
                  <a:pt x="368394" y="1307978"/>
                  <a:pt x="369728" y="1303024"/>
                </a:cubicBezTo>
                <a:cubicBezTo>
                  <a:pt x="376586" y="1278829"/>
                  <a:pt x="387444" y="1255206"/>
                  <a:pt x="389921" y="1230633"/>
                </a:cubicBezTo>
                <a:cubicBezTo>
                  <a:pt x="396017" y="1170051"/>
                  <a:pt x="398495" y="1109091"/>
                  <a:pt x="402495" y="1048125"/>
                </a:cubicBezTo>
                <a:cubicBezTo>
                  <a:pt x="402685" y="1044315"/>
                  <a:pt x="402685" y="1040315"/>
                  <a:pt x="404019" y="1036887"/>
                </a:cubicBezTo>
                <a:cubicBezTo>
                  <a:pt x="412211" y="1014406"/>
                  <a:pt x="409543" y="994785"/>
                  <a:pt x="393923" y="975733"/>
                </a:cubicBezTo>
                <a:cubicBezTo>
                  <a:pt x="387064" y="967350"/>
                  <a:pt x="383444" y="955920"/>
                  <a:pt x="379634" y="945444"/>
                </a:cubicBezTo>
                <a:cubicBezTo>
                  <a:pt x="373918" y="930011"/>
                  <a:pt x="368394" y="914200"/>
                  <a:pt x="364774" y="898198"/>
                </a:cubicBezTo>
                <a:cubicBezTo>
                  <a:pt x="361346" y="882384"/>
                  <a:pt x="356583" y="865430"/>
                  <a:pt x="359250" y="850189"/>
                </a:cubicBezTo>
                <a:cubicBezTo>
                  <a:pt x="364012" y="822756"/>
                  <a:pt x="374680" y="796655"/>
                  <a:pt x="381730" y="769605"/>
                </a:cubicBezTo>
                <a:cubicBezTo>
                  <a:pt x="384206" y="760270"/>
                  <a:pt x="383824" y="749982"/>
                  <a:pt x="384016" y="740268"/>
                </a:cubicBezTo>
                <a:cubicBezTo>
                  <a:pt x="384586" y="717977"/>
                  <a:pt x="379062" y="695116"/>
                  <a:pt x="394875" y="674923"/>
                </a:cubicBezTo>
                <a:cubicBezTo>
                  <a:pt x="409733" y="656255"/>
                  <a:pt x="405353" y="637392"/>
                  <a:pt x="394113" y="617772"/>
                </a:cubicBezTo>
                <a:cubicBezTo>
                  <a:pt x="386110" y="603673"/>
                  <a:pt x="379824" y="587672"/>
                  <a:pt x="376776" y="571860"/>
                </a:cubicBezTo>
                <a:cubicBezTo>
                  <a:pt x="372586" y="550141"/>
                  <a:pt x="370870" y="528615"/>
                  <a:pt x="373348" y="505182"/>
                </a:cubicBezTo>
                <a:cubicBezTo>
                  <a:pt x="375062" y="488607"/>
                  <a:pt x="375824" y="475081"/>
                  <a:pt x="385920" y="462126"/>
                </a:cubicBezTo>
                <a:cubicBezTo>
                  <a:pt x="387444" y="460032"/>
                  <a:pt x="387826" y="456222"/>
                  <a:pt x="387634" y="453364"/>
                </a:cubicBezTo>
                <a:cubicBezTo>
                  <a:pt x="384396" y="415835"/>
                  <a:pt x="386110" y="378686"/>
                  <a:pt x="388399" y="340774"/>
                </a:cubicBezTo>
                <a:cubicBezTo>
                  <a:pt x="391445" y="292579"/>
                  <a:pt x="382492" y="241901"/>
                  <a:pt x="350487" y="200182"/>
                </a:cubicBezTo>
                <a:cubicBezTo>
                  <a:pt x="345723" y="194085"/>
                  <a:pt x="343629" y="184941"/>
                  <a:pt x="342485" y="176939"/>
                </a:cubicBezTo>
                <a:cubicBezTo>
                  <a:pt x="337533" y="139219"/>
                  <a:pt x="334103" y="101308"/>
                  <a:pt x="328579" y="63587"/>
                </a:cubicBezTo>
                <a:cubicBezTo>
                  <a:pt x="325530" y="43012"/>
                  <a:pt x="322862" y="21486"/>
                  <a:pt x="314480" y="2817"/>
                </a:cubicBezTo>
                <a:close/>
              </a:path>
            </a:pathLst>
          </a:custGeom>
          <a:effectLst>
            <a:outerShdw blurRad="381000" dist="152400" dir="10800000" algn="r" rotWithShape="0">
              <a:prstClr val="black">
                <a:alpha val="10000"/>
              </a:prstClr>
            </a:outerShdw>
          </a:effectLst>
        </p:spPr>
      </p:pic>
      <p:grpSp>
        <p:nvGrpSpPr>
          <p:cNvPr id="11" name="Group 10">
            <a:extLst>
              <a:ext uri="{FF2B5EF4-FFF2-40B4-BE49-F238E27FC236}">
                <a16:creationId xmlns:a16="http://schemas.microsoft.com/office/drawing/2014/main" id="{8B60959F-9B69-4520-A16E-EA6BECC747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00" y="-1"/>
            <a:ext cx="874716" cy="6858001"/>
            <a:chOff x="7620000" y="-1"/>
            <a:chExt cx="874716" cy="6858001"/>
          </a:xfrm>
        </p:grpSpPr>
        <p:sp>
          <p:nvSpPr>
            <p:cNvPr id="12" name="Freeform: Shape 11">
              <a:extLst>
                <a:ext uri="{FF2B5EF4-FFF2-40B4-BE49-F238E27FC236}">
                  <a16:creationId xmlns:a16="http://schemas.microsoft.com/office/drawing/2014/main" id="{18D5A6E8-CD1B-4796-ABD1-A6F27F6C0E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D7E12F56-F4EE-4535-8677-C11996E241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4064780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标题 1">
            <a:extLst>
              <a:ext uri="{FF2B5EF4-FFF2-40B4-BE49-F238E27FC236}">
                <a16:creationId xmlns:a16="http://schemas.microsoft.com/office/drawing/2014/main" id="{C5A8AF9B-221E-FE02-4398-0310E8F37A00}"/>
              </a:ext>
            </a:extLst>
          </p:cNvPr>
          <p:cNvSpPr>
            <a:spLocks noGrp="1"/>
          </p:cNvSpPr>
          <p:nvPr>
            <p:ph type="title"/>
          </p:nvPr>
        </p:nvSpPr>
        <p:spPr>
          <a:xfrm>
            <a:off x="838200" y="448721"/>
            <a:ext cx="4707671" cy="1225650"/>
          </a:xfrm>
        </p:spPr>
        <p:txBody>
          <a:bodyPr vert="horz" lIns="91440" tIns="45720" rIns="91440" bIns="45720" rtlCol="0" anchor="b">
            <a:normAutofit/>
          </a:bodyPr>
          <a:lstStyle/>
          <a:p>
            <a:r>
              <a:rPr lang="en-US" altLang="zh-CN" sz="3800">
                <a:solidFill>
                  <a:schemeClr val="bg1"/>
                </a:solidFill>
              </a:rPr>
              <a:t>Use cases(Categories)</a:t>
            </a:r>
          </a:p>
        </p:txBody>
      </p:sp>
      <p:cxnSp>
        <p:nvCxnSpPr>
          <p:cNvPr id="24" name="Straight Connector 23">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7" name="内容占位符 6">
            <a:extLst>
              <a:ext uri="{FF2B5EF4-FFF2-40B4-BE49-F238E27FC236}">
                <a16:creationId xmlns:a16="http://schemas.microsoft.com/office/drawing/2014/main" id="{E37F531A-91AA-8F7D-D89F-554279A200DE}"/>
              </a:ext>
            </a:extLst>
          </p:cNvPr>
          <p:cNvPicPr>
            <a:picLocks noGrp="1" noChangeAspect="1"/>
          </p:cNvPicPr>
          <p:nvPr>
            <p:ph idx="1"/>
          </p:nvPr>
        </p:nvPicPr>
        <p:blipFill>
          <a:blip r:embed="rId2"/>
          <a:stretch>
            <a:fillRect/>
          </a:stretch>
        </p:blipFill>
        <p:spPr>
          <a:xfrm>
            <a:off x="898525" y="2365719"/>
            <a:ext cx="4586288" cy="2734574"/>
          </a:xfrm>
          <a:prstGeom prst="rect">
            <a:avLst/>
          </a:prstGeom>
        </p:spPr>
      </p:pic>
      <p:cxnSp>
        <p:nvCxnSpPr>
          <p:cNvPr id="26" name="Straight Connector 25">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4975C2CC-01C3-61BE-5AAB-12061C1E754B}"/>
              </a:ext>
            </a:extLst>
          </p:cNvPr>
          <p:cNvPicPr>
            <a:picLocks noChangeAspect="1"/>
          </p:cNvPicPr>
          <p:nvPr/>
        </p:nvPicPr>
        <p:blipFill>
          <a:blip r:embed="rId3"/>
          <a:stretch>
            <a:fillRect/>
          </a:stretch>
        </p:blipFill>
        <p:spPr>
          <a:xfrm>
            <a:off x="6586130" y="0"/>
            <a:ext cx="5556223" cy="6858000"/>
          </a:xfrm>
          <a:prstGeom prst="rect">
            <a:avLst/>
          </a:prstGeom>
        </p:spPr>
      </p:pic>
    </p:spTree>
    <p:extLst>
      <p:ext uri="{BB962C8B-B14F-4D97-AF65-F5344CB8AC3E}">
        <p14:creationId xmlns:p14="http://schemas.microsoft.com/office/powerpoint/2010/main" val="23797400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FC62A07-613F-4CE2-B3CB-EE2095DF157F}"/>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b="1" i="0" kern="1200" dirty="0">
                <a:solidFill>
                  <a:schemeClr val="tx1"/>
                </a:solidFill>
                <a:effectLst/>
                <a:latin typeface="+mj-lt"/>
                <a:ea typeface="+mj-ea"/>
                <a:cs typeface="+mj-cs"/>
              </a:rPr>
              <a:t>Methodology</a:t>
            </a:r>
            <a:r>
              <a:rPr lang="en-US" b="1" dirty="0"/>
              <a:t> – Dataset Creation</a:t>
            </a:r>
            <a:r>
              <a:rPr lang="en-US" b="1" i="0" kern="1200" dirty="0">
                <a:solidFill>
                  <a:schemeClr val="tx1"/>
                </a:solidFill>
                <a:effectLst/>
                <a:latin typeface="+mj-lt"/>
                <a:ea typeface="+mj-ea"/>
                <a:cs typeface="+mj-cs"/>
              </a:rPr>
              <a:t>  </a:t>
            </a:r>
            <a:br>
              <a:rPr lang="en-US" b="0" i="0" kern="1200" dirty="0">
                <a:solidFill>
                  <a:schemeClr val="tx1"/>
                </a:solidFill>
                <a:effectLst/>
                <a:latin typeface="+mj-lt"/>
                <a:ea typeface="+mj-ea"/>
                <a:cs typeface="+mj-cs"/>
              </a:rPr>
            </a:br>
            <a:endParaRPr lang="en-US" kern="1200" dirty="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8FED70CF-2E00-4414-9F0C-06C0DCC63E7E}"/>
              </a:ext>
            </a:extLst>
          </p:cNvPr>
          <p:cNvSpPr>
            <a:spLocks noGrp="1"/>
          </p:cNvSpPr>
          <p:nvPr>
            <p:ph idx="1"/>
          </p:nvPr>
        </p:nvSpPr>
        <p:spPr>
          <a:xfrm>
            <a:off x="838200" y="2010833"/>
            <a:ext cx="5096934" cy="4166130"/>
          </a:xfrm>
        </p:spPr>
        <p:txBody>
          <a:bodyPr vert="horz" lIns="91440" tIns="45720" rIns="91440" bIns="45720" rtlCol="0">
            <a:normAutofit/>
          </a:bodyPr>
          <a:lstStyle/>
          <a:p>
            <a:pPr fontAlgn="base"/>
            <a:r>
              <a:rPr lang="en-US" sz="2000" b="0" i="0" dirty="0">
                <a:effectLst/>
              </a:rPr>
              <a:t>We compile a dataset with comprehensive attribute including Api type, category, labels, num of users, average response time, category, errors, median, min response time, max response time, 20th percentile, 90%, 95%, 99% Line (Percentiles), Throughput, KB/sec (Kilobytes per second).  </a:t>
            </a:r>
          </a:p>
          <a:p>
            <a:pPr fontAlgn="base"/>
            <a:endParaRPr lang="en-US" sz="2000" b="0" i="0" dirty="0">
              <a:effectLst/>
            </a:endParaRPr>
          </a:p>
          <a:p>
            <a:endParaRPr lang="en-US" sz="2000" dirty="0"/>
          </a:p>
        </p:txBody>
      </p:sp>
      <p:sp>
        <p:nvSpPr>
          <p:cNvPr id="4" name="文本框 3">
            <a:extLst>
              <a:ext uri="{FF2B5EF4-FFF2-40B4-BE49-F238E27FC236}">
                <a16:creationId xmlns:a16="http://schemas.microsoft.com/office/drawing/2014/main" id="{32936C35-247D-25A7-46A9-790A1732F117}"/>
              </a:ext>
            </a:extLst>
          </p:cNvPr>
          <p:cNvSpPr txBox="1"/>
          <p:nvPr/>
        </p:nvSpPr>
        <p:spPr>
          <a:xfrm>
            <a:off x="6256866" y="2010833"/>
            <a:ext cx="5096933" cy="416613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altLang="zh-CN" sz="2000" dirty="0"/>
              <a:t>Five main features</a:t>
            </a:r>
            <a:endParaRPr lang="en-US" altLang="zh-CN" sz="2000" b="0" i="0" dirty="0">
              <a:effectLst/>
            </a:endParaRPr>
          </a:p>
          <a:p>
            <a:pPr lvl="1" indent="-228600" fontAlgn="base">
              <a:lnSpc>
                <a:spcPct val="90000"/>
              </a:lnSpc>
              <a:spcAft>
                <a:spcPts val="600"/>
              </a:spcAft>
              <a:buFont typeface="Arial" panose="020B0604020202020204" pitchFamily="34" charset="0"/>
              <a:buChar char="•"/>
            </a:pPr>
            <a:r>
              <a:rPr lang="en-US" altLang="zh-CN" sz="2000" b="0" i="0" dirty="0">
                <a:effectLst/>
              </a:rPr>
              <a:t>User Number: Denotes the total number of samples executed for a particular label. </a:t>
            </a:r>
          </a:p>
          <a:p>
            <a:pPr lvl="1" indent="-228600" fontAlgn="base">
              <a:lnSpc>
                <a:spcPct val="90000"/>
              </a:lnSpc>
              <a:spcAft>
                <a:spcPts val="600"/>
              </a:spcAft>
              <a:buFont typeface="Arial" panose="020B0604020202020204" pitchFamily="34" charset="0"/>
              <a:buChar char="•"/>
            </a:pPr>
            <a:r>
              <a:rPr lang="en-US" altLang="zh-CN" sz="2000" b="0" i="0" dirty="0">
                <a:effectLst/>
              </a:rPr>
              <a:t>Category: The use case of Api in real world </a:t>
            </a:r>
            <a:r>
              <a:rPr lang="en-US" altLang="zh-CN" sz="2000" b="0" i="0" dirty="0" err="1">
                <a:effectLst/>
              </a:rPr>
              <a:t>senario</a:t>
            </a:r>
            <a:endParaRPr lang="en-US" altLang="zh-CN" sz="2000" b="0" i="0" dirty="0">
              <a:effectLst/>
            </a:endParaRPr>
          </a:p>
          <a:p>
            <a:pPr lvl="1" indent="-228600" fontAlgn="base">
              <a:lnSpc>
                <a:spcPct val="90000"/>
              </a:lnSpc>
              <a:spcAft>
                <a:spcPts val="600"/>
              </a:spcAft>
              <a:buFont typeface="Arial" panose="020B0604020202020204" pitchFamily="34" charset="0"/>
              <a:buChar char="•"/>
            </a:pPr>
            <a:r>
              <a:rPr lang="en-US" altLang="zh-CN" sz="2000" b="0" i="0" dirty="0">
                <a:effectLst/>
              </a:rPr>
              <a:t>Average Response Time (milliseconds): average duration taken for responses across all samples. </a:t>
            </a:r>
          </a:p>
          <a:p>
            <a:pPr lvl="1" indent="-228600" fontAlgn="base">
              <a:lnSpc>
                <a:spcPct val="90000"/>
              </a:lnSpc>
              <a:spcAft>
                <a:spcPts val="600"/>
              </a:spcAft>
              <a:buFont typeface="Arial" panose="020B0604020202020204" pitchFamily="34" charset="0"/>
              <a:buChar char="•"/>
            </a:pPr>
            <a:r>
              <a:rPr lang="en-US" altLang="zh-CN" sz="2000" b="0" i="0" dirty="0">
                <a:effectLst/>
              </a:rPr>
              <a:t>Error %: The percentage of requests that resulted in errors.</a:t>
            </a:r>
          </a:p>
          <a:p>
            <a:pPr lvl="1" indent="-228600" fontAlgn="base">
              <a:lnSpc>
                <a:spcPct val="90000"/>
              </a:lnSpc>
              <a:spcAft>
                <a:spcPts val="600"/>
              </a:spcAft>
              <a:buFont typeface="Arial" panose="020B0604020202020204" pitchFamily="34" charset="0"/>
              <a:buChar char="•"/>
            </a:pPr>
            <a:r>
              <a:rPr lang="en-US" altLang="zh-CN" sz="2000" b="0" i="0" dirty="0">
                <a:effectLst/>
              </a:rPr>
              <a:t>Throughput: Throughput is the rate of successful requests processed per unit of time.</a:t>
            </a:r>
          </a:p>
          <a:p>
            <a:pPr indent="-228600">
              <a:lnSpc>
                <a:spcPct val="90000"/>
              </a:lnSpc>
              <a:spcAft>
                <a:spcPts val="600"/>
              </a:spcAft>
              <a:buFont typeface="Arial" panose="020B0604020202020204" pitchFamily="34" charset="0"/>
              <a:buChar char="•"/>
            </a:pPr>
            <a:endParaRPr lang="en-US" altLang="zh-CN" sz="2000" dirty="0"/>
          </a:p>
        </p:txBody>
      </p:sp>
    </p:spTree>
    <p:extLst>
      <p:ext uri="{BB962C8B-B14F-4D97-AF65-F5344CB8AC3E}">
        <p14:creationId xmlns:p14="http://schemas.microsoft.com/office/powerpoint/2010/main" val="2632950311"/>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1094</TotalTime>
  <Words>1014</Words>
  <Application>Microsoft Office PowerPoint</Application>
  <PresentationFormat>宽屏</PresentationFormat>
  <Paragraphs>66</Paragraphs>
  <Slides>16</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16</vt:i4>
      </vt:variant>
    </vt:vector>
  </HeadingPairs>
  <TitlesOfParts>
    <vt:vector size="24" baseType="lpstr">
      <vt:lpstr>Crimson Text</vt:lpstr>
      <vt:lpstr>Proxima Nova</vt:lpstr>
      <vt:lpstr>等线</vt:lpstr>
      <vt:lpstr>Arial</vt:lpstr>
      <vt:lpstr>Calibri</vt:lpstr>
      <vt:lpstr>Calibri Light</vt:lpstr>
      <vt:lpstr>Segoe UI</vt:lpstr>
      <vt:lpstr>Office Theme</vt:lpstr>
      <vt:lpstr>Architecture Selection for API: Rest vs GraphQL     </vt:lpstr>
      <vt:lpstr>Introduction:  </vt:lpstr>
      <vt:lpstr>REST vs GRAPHQL</vt:lpstr>
      <vt:lpstr>REST vs GRAPHQL</vt:lpstr>
      <vt:lpstr>In which cases graphQL is better than rest</vt:lpstr>
      <vt:lpstr>In which cases rest is better than graphQL</vt:lpstr>
      <vt:lpstr>Objectives</vt:lpstr>
      <vt:lpstr>Use cases(Categories)</vt:lpstr>
      <vt:lpstr>Methodology – Dataset Creation   </vt:lpstr>
      <vt:lpstr>Methodology - Analysis </vt:lpstr>
      <vt:lpstr>PowerPoint 演示文稿</vt:lpstr>
      <vt:lpstr>Methodology:   </vt:lpstr>
      <vt:lpstr>Resources:  </vt:lpstr>
      <vt:lpstr>Deliverables  </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Architecture Selection for API: Rest vs GraphQL  Team members: Arsalan Imran (002344722), Guan Wang (002341590), Dan Luo (002352806)  </dc:title>
  <dc:creator>Arsalan Imran</dc:creator>
  <cp:lastModifiedBy>Wang Guan</cp:lastModifiedBy>
  <cp:revision>5</cp:revision>
  <dcterms:created xsi:type="dcterms:W3CDTF">2024-03-12T03:44:42Z</dcterms:created>
  <dcterms:modified xsi:type="dcterms:W3CDTF">2024-04-20T15:39:28Z</dcterms:modified>
</cp:coreProperties>
</file>

<file path=docProps/thumbnail.jpeg>
</file>